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theme/themeOverride1.xml" ContentType="application/vnd.openxmlformats-officedocument.themeOverr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85" r:id="rId2"/>
    <p:sldId id="283" r:id="rId3"/>
    <p:sldId id="291" r:id="rId4"/>
    <p:sldId id="294" r:id="rId5"/>
    <p:sldId id="295" r:id="rId6"/>
    <p:sldId id="302" r:id="rId7"/>
    <p:sldId id="301" r:id="rId8"/>
    <p:sldId id="299" r:id="rId9"/>
    <p:sldId id="30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6464"/>
    <a:srgbClr val="EE2E24"/>
    <a:srgbClr val="EC2E24"/>
    <a:srgbClr val="F5A9A9"/>
    <a:srgbClr val="970E03"/>
    <a:srgbClr val="FB6B53"/>
    <a:srgbClr val="B1514C"/>
    <a:srgbClr val="F13634"/>
    <a:srgbClr val="646564"/>
    <a:srgbClr val="3A3A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32" autoAdjust="0"/>
    <p:restoredTop sz="94660"/>
  </p:normalViewPr>
  <p:slideViewPr>
    <p:cSldViewPr snapToGrid="0">
      <p:cViewPr varScale="1">
        <p:scale>
          <a:sx n="68" d="100"/>
          <a:sy n="68" d="100"/>
        </p:scale>
        <p:origin x="732" y="78"/>
      </p:cViewPr>
      <p:guideLst>
        <p:guide orient="horz" pos="2184"/>
        <p:guide pos="38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23148675237519678"/>
          <c:y val="0.16249979278905927"/>
          <c:w val="0.5445766500190099"/>
          <c:h val="0.7592109407376707"/>
        </c:manualLayout>
      </c:layout>
      <c:doughnutChart>
        <c:varyColors val="1"/>
        <c:ser>
          <c:idx val="0"/>
          <c:order val="0"/>
          <c:tx>
            <c:strRef>
              <c:f>Sheet1!$B$1</c:f>
              <c:strCache>
                <c:ptCount val="1"/>
                <c:pt idx="0">
                  <c:v>Sales</c:v>
                </c:pt>
              </c:strCache>
            </c:strRef>
          </c:tx>
          <c:dPt>
            <c:idx val="0"/>
            <c:bubble3D val="0"/>
            <c:spPr>
              <a:solidFill>
                <a:srgbClr val="656464"/>
              </a:solidFill>
              <a:ln w="19050">
                <a:solidFill>
                  <a:schemeClr val="lt1"/>
                </a:solidFill>
              </a:ln>
              <a:effectLst/>
            </c:spPr>
            <c:extLst>
              <c:ext xmlns:c16="http://schemas.microsoft.com/office/drawing/2014/chart" uri="{C3380CC4-5D6E-409C-BE32-E72D297353CC}">
                <c16:uniqueId val="{00000001-3C11-460E-AB30-E1265FBFDB17}"/>
              </c:ext>
            </c:extLst>
          </c:dPt>
          <c:dPt>
            <c:idx val="1"/>
            <c:bubble3D val="0"/>
            <c:spPr>
              <a:solidFill>
                <a:srgbClr val="EE2E24"/>
              </a:solidFill>
              <a:ln w="19050">
                <a:solidFill>
                  <a:schemeClr val="lt1"/>
                </a:solidFill>
              </a:ln>
              <a:effectLst/>
            </c:spPr>
            <c:extLst>
              <c:ext xmlns:c16="http://schemas.microsoft.com/office/drawing/2014/chart" uri="{C3380CC4-5D6E-409C-BE32-E72D297353CC}">
                <c16:uniqueId val="{00000003-3C11-460E-AB30-E1265FBFDB17}"/>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C11-460E-AB30-E1265FBFDB17}"/>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3C11-460E-AB30-E1265FBFDB17}"/>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3C11-460E-AB30-E1265FBFDB17}"/>
              </c:ext>
            </c:extLst>
          </c:dPt>
          <c:dLbls>
            <c:dLbl>
              <c:idx val="0"/>
              <c:layout>
                <c:manualLayout>
                  <c:x val="0.12249504521282228"/>
                  <c:y val="0.22109508046858298"/>
                </c:manualLayout>
              </c:layout>
              <c:numFmt formatCode="0%" sourceLinked="0"/>
              <c:spPr>
                <a:noFill/>
                <a:ln>
                  <a:noFill/>
                </a:ln>
                <a:effectLst/>
              </c:spPr>
              <c:txPr>
                <a:bodyPr rot="0" spcFirstLastPara="1" vertOverflow="ellipsis" vert="horz" wrap="square" anchor="ctr" anchorCtr="1"/>
                <a:lstStyle/>
                <a:p>
                  <a:pPr>
                    <a:defRPr sz="1200" b="0" i="0" u="none" strike="noStrike" kern="1200" baseline="0">
                      <a:solidFill>
                        <a:schemeClr val="bg1"/>
                      </a:solidFill>
                      <a:latin typeface="FoundryFormSans-Bold" panose="02000800060000020004" pitchFamily="2" charset="0"/>
                      <a:ea typeface="FoundryFormSans-Bold" panose="02000800060000020004" pitchFamily="2" charset="0"/>
                      <a:cs typeface="+mn-cs"/>
                    </a:defRPr>
                  </a:pPr>
                  <a:endParaRPr lang="en-US"/>
                </a:p>
              </c:txPr>
              <c:showLegendKey val="0"/>
              <c:showVal val="0"/>
              <c:showCatName val="1"/>
              <c:showSerName val="0"/>
              <c:showPercent val="1"/>
              <c:showBubbleSize val="0"/>
              <c:separator>
</c:separator>
              <c:extLst>
                <c:ext xmlns:c15="http://schemas.microsoft.com/office/drawing/2012/chart" uri="{CE6537A1-D6FC-4f65-9D91-7224C49458BB}"/>
                <c:ext xmlns:c16="http://schemas.microsoft.com/office/drawing/2014/chart" uri="{C3380CC4-5D6E-409C-BE32-E72D297353CC}">
                  <c16:uniqueId val="{00000001-3C11-460E-AB30-E1265FBFDB17}"/>
                </c:ext>
              </c:extLst>
            </c:dLbl>
            <c:dLbl>
              <c:idx val="1"/>
              <c:layout>
                <c:manualLayout>
                  <c:x val="-9.3680668793498428E-2"/>
                  <c:y val="-0.29549442286000754"/>
                </c:manualLayout>
              </c:layout>
              <c:numFmt formatCode="0%" sourceLinked="0"/>
              <c:spPr>
                <a:noFill/>
                <a:ln>
                  <a:noFill/>
                </a:ln>
                <a:effectLst/>
              </c:spPr>
              <c:txPr>
                <a:bodyPr rot="0" spcFirstLastPara="1" vertOverflow="ellipsis" vert="horz" wrap="square" lIns="38100" tIns="19050" rIns="38100" bIns="19050" anchor="ctr" anchorCtr="1">
                  <a:noAutofit/>
                </a:bodyPr>
                <a:lstStyle/>
                <a:p>
                  <a:pPr>
                    <a:defRPr sz="1200" b="0" i="0" u="none" strike="noStrike" kern="1200" baseline="0">
                      <a:solidFill>
                        <a:schemeClr val="bg1"/>
                      </a:solidFill>
                      <a:latin typeface="FoundryFormSans-Bold" panose="02000800060000020004" pitchFamily="2" charset="0"/>
                      <a:ea typeface="FoundryFormSans-Bold" panose="02000800060000020004" pitchFamily="2" charset="0"/>
                      <a:cs typeface="+mn-cs"/>
                    </a:defRPr>
                  </a:pPr>
                  <a:endParaRPr lang="en-US"/>
                </a:p>
              </c:txPr>
              <c:showLegendKey val="0"/>
              <c:showVal val="0"/>
              <c:showCatName val="1"/>
              <c:showSerName val="0"/>
              <c:showPercent val="1"/>
              <c:showBubbleSize val="0"/>
              <c:separator>
</c:separator>
              <c:extLst>
                <c:ext xmlns:c15="http://schemas.microsoft.com/office/drawing/2012/chart" uri="{CE6537A1-D6FC-4f65-9D91-7224C49458BB}">
                  <c15:layout>
                    <c:manualLayout>
                      <c:w val="0.22807156319642632"/>
                      <c:h val="0.30085838070031867"/>
                    </c:manualLayout>
                  </c15:layout>
                </c:ext>
                <c:ext xmlns:c16="http://schemas.microsoft.com/office/drawing/2014/chart" uri="{C3380CC4-5D6E-409C-BE32-E72D297353CC}">
                  <c16:uniqueId val="{00000003-3C11-460E-AB30-E1265FBFDB17}"/>
                </c:ext>
              </c:extLst>
            </c:dLbl>
            <c:dLbl>
              <c:idx val="2"/>
              <c:delete val="1"/>
              <c:extLst>
                <c:ext xmlns:c15="http://schemas.microsoft.com/office/drawing/2012/chart" uri="{CE6537A1-D6FC-4f65-9D91-7224C49458BB}"/>
                <c:ext xmlns:c16="http://schemas.microsoft.com/office/drawing/2014/chart" uri="{C3380CC4-5D6E-409C-BE32-E72D297353CC}">
                  <c16:uniqueId val="{00000005-3C11-460E-AB30-E1265FBFDB17}"/>
                </c:ext>
              </c:extLst>
            </c:dLbl>
            <c:dLbl>
              <c:idx val="3"/>
              <c:delete val="1"/>
              <c:extLst>
                <c:ext xmlns:c15="http://schemas.microsoft.com/office/drawing/2012/chart" uri="{CE6537A1-D6FC-4f65-9D91-7224C49458BB}"/>
                <c:ext xmlns:c16="http://schemas.microsoft.com/office/drawing/2014/chart" uri="{C3380CC4-5D6E-409C-BE32-E72D297353CC}">
                  <c16:uniqueId val="{00000007-3C11-460E-AB30-E1265FBFDB17}"/>
                </c:ext>
              </c:extLst>
            </c:dLbl>
            <c:dLbl>
              <c:idx val="4"/>
              <c:delete val="1"/>
              <c:extLst>
                <c:ext xmlns:c15="http://schemas.microsoft.com/office/drawing/2012/chart" uri="{CE6537A1-D6FC-4f65-9D91-7224C49458BB}"/>
                <c:ext xmlns:c16="http://schemas.microsoft.com/office/drawing/2014/chart" uri="{C3380CC4-5D6E-409C-BE32-E72D297353CC}">
                  <c16:uniqueId val="{00000009-3C11-460E-AB30-E1265FBFDB17}"/>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FoundryFormSans-Bold" panose="02000800060000020004" pitchFamily="2" charset="0"/>
                    <a:ea typeface="FoundryFormSans-Bold" panose="02000800060000020004" pitchFamily="2" charset="0"/>
                    <a:cs typeface="+mn-cs"/>
                  </a:defRPr>
                </a:pPr>
                <a:endParaRPr lang="en-US"/>
              </a:p>
            </c:txPr>
            <c:showLegendKey val="0"/>
            <c:showVal val="0"/>
            <c:showCatName val="1"/>
            <c:showSerName val="0"/>
            <c:showPercent val="1"/>
            <c:showBubbleSize val="0"/>
            <c:separator>
</c:separator>
            <c:showLeaderLines val="0"/>
            <c:extLst>
              <c:ext xmlns:c15="http://schemas.microsoft.com/office/drawing/2012/chart" uri="{CE6537A1-D6FC-4f65-9D91-7224C49458BB}"/>
            </c:extLst>
          </c:dLbls>
          <c:cat>
            <c:strRef>
              <c:f>Sheet1!$A$2:$A$6</c:f>
              <c:strCache>
                <c:ptCount val="2"/>
                <c:pt idx="0">
                  <c:v>Active Users</c:v>
                </c:pt>
                <c:pt idx="1">
                  <c:v>Active Enablers</c:v>
                </c:pt>
              </c:strCache>
            </c:strRef>
          </c:cat>
          <c:val>
            <c:numRef>
              <c:f>Sheet1!$B$2:$B$6</c:f>
              <c:numCache>
                <c:formatCode>0.00%</c:formatCode>
                <c:ptCount val="5"/>
                <c:pt idx="0">
                  <c:v>0.51056695075395875</c:v>
                </c:pt>
                <c:pt idx="1">
                  <c:v>0.48943304924604136</c:v>
                </c:pt>
              </c:numCache>
            </c:numRef>
          </c:val>
          <c:extLst>
            <c:ext xmlns:c16="http://schemas.microsoft.com/office/drawing/2014/chart" uri="{C3380CC4-5D6E-409C-BE32-E72D297353CC}">
              <c16:uniqueId val="{0000000C-3C11-460E-AB30-E1265FBFDB17}"/>
            </c:ext>
          </c:extLst>
        </c:ser>
        <c:dLbls>
          <c:showLegendKey val="0"/>
          <c:showVal val="0"/>
          <c:showCatName val="0"/>
          <c:showSerName val="0"/>
          <c:showPercent val="0"/>
          <c:showBubbleSize val="0"/>
          <c:showLeaderLines val="0"/>
        </c:dLbls>
        <c:firstSliceAng val="0"/>
        <c:holeSize val="75"/>
      </c:doughnutChart>
      <c:spPr>
        <a:noFill/>
        <a:ln>
          <a:noFill/>
        </a:ln>
        <a:effectLst/>
      </c:spPr>
    </c:plotArea>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680696296669586"/>
          <c:y val="0.2335741826692769"/>
          <c:w val="0.46376642087611353"/>
          <c:h val="0.57159232412386096"/>
        </c:manualLayout>
      </c:layout>
      <c:doughnutChart>
        <c:varyColors val="1"/>
        <c:ser>
          <c:idx val="0"/>
          <c:order val="0"/>
          <c:tx>
            <c:strRef>
              <c:f>Sheet1!$B$1</c:f>
              <c:strCache>
                <c:ptCount val="1"/>
                <c:pt idx="0">
                  <c:v>Sales</c:v>
                </c:pt>
              </c:strCache>
            </c:strRef>
          </c:tx>
          <c:dPt>
            <c:idx val="0"/>
            <c:bubble3D val="0"/>
            <c:spPr>
              <a:solidFill>
                <a:schemeClr val="accent2"/>
              </a:solidFill>
              <a:ln w="19050">
                <a:solidFill>
                  <a:schemeClr val="lt1"/>
                </a:solidFill>
              </a:ln>
              <a:effectLst/>
            </c:spPr>
            <c:extLst>
              <c:ext xmlns:c16="http://schemas.microsoft.com/office/drawing/2014/chart" uri="{C3380CC4-5D6E-409C-BE32-E72D297353CC}">
                <c16:uniqueId val="{00000001-2E5E-49DB-A6DF-82A8D1DCC111}"/>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2E5E-49DB-A6DF-82A8D1DCC111}"/>
              </c:ext>
            </c:extLst>
          </c:dPt>
          <c:dPt>
            <c:idx val="2"/>
            <c:bubble3D val="0"/>
            <c:spPr>
              <a:solidFill>
                <a:schemeClr val="accent6"/>
              </a:solidFill>
              <a:ln w="19050">
                <a:solidFill>
                  <a:schemeClr val="lt1"/>
                </a:solidFill>
              </a:ln>
              <a:effectLst/>
            </c:spPr>
            <c:extLst>
              <c:ext xmlns:c16="http://schemas.microsoft.com/office/drawing/2014/chart" uri="{C3380CC4-5D6E-409C-BE32-E72D297353CC}">
                <c16:uniqueId val="{00000005-2E5E-49DB-A6DF-82A8D1DCC111}"/>
              </c:ext>
            </c:extLst>
          </c:dPt>
          <c:dPt>
            <c:idx val="3"/>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7-2E5E-49DB-A6DF-82A8D1DCC111}"/>
              </c:ext>
            </c:extLst>
          </c:dPt>
          <c:dPt>
            <c:idx val="4"/>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09-2E5E-49DB-A6DF-82A8D1DCC111}"/>
              </c:ext>
            </c:extLst>
          </c:dPt>
          <c:dPt>
            <c:idx val="5"/>
            <c:bubble3D val="0"/>
            <c:spPr>
              <a:solidFill>
                <a:schemeClr val="accent6">
                  <a:lumMod val="60000"/>
                </a:schemeClr>
              </a:solidFill>
              <a:ln w="19050">
                <a:solidFill>
                  <a:schemeClr val="lt1"/>
                </a:solidFill>
              </a:ln>
              <a:effectLst/>
            </c:spPr>
            <c:extLst>
              <c:ext xmlns:c16="http://schemas.microsoft.com/office/drawing/2014/chart" uri="{C3380CC4-5D6E-409C-BE32-E72D297353CC}">
                <c16:uniqueId val="{0000000B-2E5E-49DB-A6DF-82A8D1DCC111}"/>
              </c:ext>
            </c:extLst>
          </c:dPt>
          <c:dPt>
            <c:idx val="6"/>
            <c:bubble3D val="0"/>
            <c:spPr>
              <a:solidFill>
                <a:schemeClr val="accent2">
                  <a:lumMod val="80000"/>
                  <a:lumOff val="20000"/>
                </a:schemeClr>
              </a:solidFill>
              <a:ln w="19050">
                <a:solidFill>
                  <a:schemeClr val="lt1"/>
                </a:solidFill>
              </a:ln>
              <a:effectLst/>
            </c:spPr>
            <c:extLst>
              <c:ext xmlns:c16="http://schemas.microsoft.com/office/drawing/2014/chart" uri="{C3380CC4-5D6E-409C-BE32-E72D297353CC}">
                <c16:uniqueId val="{0000000D-2E5E-49DB-A6DF-82A8D1DCC111}"/>
              </c:ext>
            </c:extLst>
          </c:dPt>
          <c:dPt>
            <c:idx val="7"/>
            <c:bubble3D val="0"/>
            <c:spPr>
              <a:solidFill>
                <a:schemeClr val="accent4">
                  <a:lumMod val="80000"/>
                  <a:lumOff val="20000"/>
                </a:schemeClr>
              </a:solidFill>
              <a:ln w="19050">
                <a:solidFill>
                  <a:schemeClr val="lt1"/>
                </a:solidFill>
              </a:ln>
              <a:effectLst/>
            </c:spPr>
            <c:extLst>
              <c:ext xmlns:c16="http://schemas.microsoft.com/office/drawing/2014/chart" uri="{C3380CC4-5D6E-409C-BE32-E72D297353CC}">
                <c16:uniqueId val="{0000000F-2E5E-49DB-A6DF-82A8D1DCC111}"/>
              </c:ext>
            </c:extLst>
          </c:dPt>
          <c:dPt>
            <c:idx val="8"/>
            <c:bubble3D val="0"/>
            <c:spPr>
              <a:solidFill>
                <a:schemeClr val="accent6">
                  <a:lumMod val="80000"/>
                  <a:lumOff val="20000"/>
                </a:schemeClr>
              </a:solidFill>
              <a:ln w="19050">
                <a:solidFill>
                  <a:schemeClr val="lt1"/>
                </a:solidFill>
              </a:ln>
              <a:effectLst/>
            </c:spPr>
            <c:extLst>
              <c:ext xmlns:c16="http://schemas.microsoft.com/office/drawing/2014/chart" uri="{C3380CC4-5D6E-409C-BE32-E72D297353CC}">
                <c16:uniqueId val="{00000011-2E5E-49DB-A6DF-82A8D1DCC111}"/>
              </c:ext>
            </c:extLst>
          </c:dPt>
          <c:dPt>
            <c:idx val="9"/>
            <c:bubble3D val="0"/>
            <c:spPr>
              <a:solidFill>
                <a:schemeClr val="tx2">
                  <a:lumMod val="60000"/>
                  <a:lumOff val="40000"/>
                </a:schemeClr>
              </a:solidFill>
              <a:ln w="19050">
                <a:solidFill>
                  <a:schemeClr val="lt1"/>
                </a:solidFill>
              </a:ln>
              <a:effectLst/>
            </c:spPr>
            <c:extLst>
              <c:ext xmlns:c16="http://schemas.microsoft.com/office/drawing/2014/chart" uri="{C3380CC4-5D6E-409C-BE32-E72D297353CC}">
                <c16:uniqueId val="{00000013-2E5E-49DB-A6DF-82A8D1DCC111}"/>
              </c:ext>
            </c:extLst>
          </c:dPt>
          <c:dLbls>
            <c:dLbl>
              <c:idx val="0"/>
              <c:layout>
                <c:manualLayout>
                  <c:x val="-8.6613810478146425E-2"/>
                  <c:y val="0.30610431046689945"/>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E5E-49DB-A6DF-82A8D1DCC111}"/>
                </c:ext>
              </c:extLst>
            </c:dLbl>
            <c:dLbl>
              <c:idx val="1"/>
              <c:layout>
                <c:manualLayout>
                  <c:x val="-2.3717779242801672E-2"/>
                  <c:y val="8.829932032699022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2E5E-49DB-A6DF-82A8D1DCC111}"/>
                </c:ext>
              </c:extLst>
            </c:dLbl>
            <c:dLbl>
              <c:idx val="2"/>
              <c:layout>
                <c:manualLayout>
                  <c:x val="-8.1635703085484068E-2"/>
                  <c:y val="6.769614558402584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E5E-49DB-A6DF-82A8D1DCC111}"/>
                </c:ext>
              </c:extLst>
            </c:dLbl>
            <c:dLbl>
              <c:idx val="3"/>
              <c:layout>
                <c:manualLayout>
                  <c:x val="-7.143124019979856E-2"/>
                  <c:y val="6.180952422889315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2E5E-49DB-A6DF-82A8D1DCC111}"/>
                </c:ext>
              </c:extLst>
            </c:dLbl>
            <c:dLbl>
              <c:idx val="4"/>
              <c:layout>
                <c:manualLayout>
                  <c:x val="-7.6952232733433934E-2"/>
                  <c:y val="2.35464854205306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2E5E-49DB-A6DF-82A8D1DCC111}"/>
                </c:ext>
              </c:extLst>
            </c:dLbl>
            <c:dLbl>
              <c:idx val="5"/>
              <c:layout>
                <c:manualLayout>
                  <c:x val="-7.9019713513039866E-2"/>
                  <c:y val="-5.8866213551327902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2E5E-49DB-A6DF-82A8D1DCC111}"/>
                </c:ext>
              </c:extLst>
            </c:dLbl>
            <c:dLbl>
              <c:idx val="6"/>
              <c:layout>
                <c:manualLayout>
                  <c:x val="-7.9324898957856577E-2"/>
                  <c:y val="-1.1773242710265364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D-2E5E-49DB-A6DF-82A8D1DCC111}"/>
                </c:ext>
              </c:extLst>
            </c:dLbl>
            <c:dLbl>
              <c:idx val="7"/>
              <c:layout>
                <c:manualLayout>
                  <c:x val="-8.6529005403831988E-2"/>
                  <c:y val="-2.648979609809706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F-2E5E-49DB-A6DF-82A8D1DCC111}"/>
                </c:ext>
              </c:extLst>
            </c:dLbl>
            <c:dLbl>
              <c:idx val="8"/>
              <c:layout>
                <c:manualLayout>
                  <c:x val="-7.2120792511881165E-2"/>
                  <c:y val="-3.826303880836248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1-2E5E-49DB-A6DF-82A8D1DCC111}"/>
                </c:ext>
              </c:extLst>
            </c:dLbl>
            <c:dLbl>
              <c:idx val="9"/>
              <c:layout>
                <c:manualLayout>
                  <c:x val="-6.4417821626535005E-2"/>
                  <c:y val="-6.0591642527270263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2E5E-49DB-A6DF-82A8D1DCC111}"/>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FoundryFormSans-Medium" panose="02000600050000020004" pitchFamily="2" charset="0"/>
                    <a:ea typeface="FoundryFormSans-Medium" panose="02000600050000020004" pitchFamily="2" charset="0"/>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Sheet1!$A$2:$A$11</c:f>
              <c:strCache>
                <c:ptCount val="10"/>
                <c:pt idx="0">
                  <c:v>United States</c:v>
                </c:pt>
                <c:pt idx="1">
                  <c:v>Taiwan</c:v>
                </c:pt>
                <c:pt idx="2">
                  <c:v>Germany</c:v>
                </c:pt>
                <c:pt idx="3">
                  <c:v>Ireland</c:v>
                </c:pt>
                <c:pt idx="4">
                  <c:v>France</c:v>
                </c:pt>
                <c:pt idx="5">
                  <c:v>Cayman Islands</c:v>
                </c:pt>
                <c:pt idx="6">
                  <c:v>Norway</c:v>
                </c:pt>
                <c:pt idx="7">
                  <c:v>Japan</c:v>
                </c:pt>
                <c:pt idx="8">
                  <c:v>South Korea</c:v>
                </c:pt>
                <c:pt idx="9">
                  <c:v>Others </c:v>
                </c:pt>
              </c:strCache>
            </c:strRef>
          </c:cat>
          <c:val>
            <c:numRef>
              <c:f>Sheet1!$B$2:$B$11</c:f>
              <c:numCache>
                <c:formatCode>0.00%</c:formatCode>
                <c:ptCount val="10"/>
                <c:pt idx="0">
                  <c:v>0.49794971407394317</c:v>
                </c:pt>
                <c:pt idx="1">
                  <c:v>7.7077993274398321E-2</c:v>
                </c:pt>
                <c:pt idx="2">
                  <c:v>6.2397685550226588E-2</c:v>
                </c:pt>
                <c:pt idx="3">
                  <c:v>4.6174337673904525E-2</c:v>
                </c:pt>
                <c:pt idx="4">
                  <c:v>3.362244547680375E-2</c:v>
                </c:pt>
                <c:pt idx="5">
                  <c:v>3.2435956039964832E-2</c:v>
                </c:pt>
                <c:pt idx="6">
                  <c:v>2.9360568061820067E-2</c:v>
                </c:pt>
                <c:pt idx="7">
                  <c:v>2.894892027514475E-2</c:v>
                </c:pt>
                <c:pt idx="8">
                  <c:v>2.8246703225235405E-2</c:v>
                </c:pt>
                <c:pt idx="9">
                  <c:v>0.1638</c:v>
                </c:pt>
              </c:numCache>
            </c:numRef>
          </c:val>
          <c:extLst>
            <c:ext xmlns:c16="http://schemas.microsoft.com/office/drawing/2014/chart" uri="{C3380CC4-5D6E-409C-BE32-E72D297353CC}">
              <c16:uniqueId val="{00000014-2E5E-49DB-A6DF-82A8D1DCC111}"/>
            </c:ext>
          </c:extLst>
        </c:ser>
        <c:dLbls>
          <c:showLegendKey val="0"/>
          <c:showVal val="0"/>
          <c:showCatName val="0"/>
          <c:showSerName val="0"/>
          <c:showPercent val="0"/>
          <c:showBubbleSize val="0"/>
          <c:showLeaderLines val="0"/>
        </c:dLbls>
        <c:firstSliceAng val="0"/>
        <c:holeSize val="75"/>
      </c:doughnutChart>
      <c:spPr>
        <a:noFill/>
        <a:ln>
          <a:noFill/>
        </a:ln>
        <a:effectLst/>
      </c:spPr>
    </c:plotArea>
    <c:legend>
      <c:legendPos val="r"/>
      <c:layout>
        <c:manualLayout>
          <c:xMode val="edge"/>
          <c:yMode val="edge"/>
          <c:x val="0.71020940272030619"/>
          <c:y val="0.22595796071676796"/>
          <c:w val="0.22292433469384992"/>
          <c:h val="0.63932647781427432"/>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FoundryFormSans-Medium" panose="02000600050000020004" pitchFamily="2" charset="0"/>
              <a:ea typeface="FoundryFormSans-Medium" panose="02000600050000020004" pitchFamily="2" charset="0"/>
              <a:cs typeface="+mn-cs"/>
            </a:defRPr>
          </a:pPr>
          <a:endParaRPr lang="en-US"/>
        </a:p>
      </c:txPr>
    </c:legend>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3341248753828944"/>
          <c:y val="0.14345549504807037"/>
          <c:w val="0.51880673872618421"/>
          <c:h val="0.68339777269049273"/>
        </c:manualLayout>
      </c:layout>
      <c:doughnut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4ABC-49E1-AB95-049E9E38A6A2}"/>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4ABC-49E1-AB95-049E9E38A6A2}"/>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4ABC-49E1-AB95-049E9E38A6A2}"/>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4ABC-49E1-AB95-049E9E38A6A2}"/>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4ABC-49E1-AB95-049E9E38A6A2}"/>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4ABC-49E1-AB95-049E9E38A6A2}"/>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4ABC-49E1-AB95-049E9E38A6A2}"/>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F-4ABC-49E1-AB95-049E9E38A6A2}"/>
              </c:ext>
            </c:extLst>
          </c:dPt>
          <c:dPt>
            <c:idx val="8"/>
            <c:bubble3D val="0"/>
            <c:spPr>
              <a:solidFill>
                <a:schemeClr val="accent3">
                  <a:lumMod val="60000"/>
                </a:schemeClr>
              </a:solidFill>
              <a:ln w="19050">
                <a:solidFill>
                  <a:schemeClr val="lt1"/>
                </a:solidFill>
              </a:ln>
              <a:effectLst/>
            </c:spPr>
            <c:extLst>
              <c:ext xmlns:c16="http://schemas.microsoft.com/office/drawing/2014/chart" uri="{C3380CC4-5D6E-409C-BE32-E72D297353CC}">
                <c16:uniqueId val="{00000011-4ABC-49E1-AB95-049E9E38A6A2}"/>
              </c:ext>
            </c:extLst>
          </c:dPt>
          <c:dPt>
            <c:idx val="9"/>
            <c:bubble3D val="0"/>
            <c:spPr>
              <a:solidFill>
                <a:schemeClr val="accent4">
                  <a:lumMod val="60000"/>
                </a:schemeClr>
              </a:solidFill>
              <a:ln w="19050">
                <a:solidFill>
                  <a:schemeClr val="lt1"/>
                </a:solidFill>
              </a:ln>
              <a:effectLst/>
            </c:spPr>
            <c:extLst>
              <c:ext xmlns:c16="http://schemas.microsoft.com/office/drawing/2014/chart" uri="{C3380CC4-5D6E-409C-BE32-E72D297353CC}">
                <c16:uniqueId val="{00000013-4ABC-49E1-AB95-049E9E38A6A2}"/>
              </c:ext>
            </c:extLst>
          </c:dPt>
          <c:dLbls>
            <c:dLbl>
              <c:idx val="0"/>
              <c:layout>
                <c:manualLayout>
                  <c:x val="-0.2005194732670528"/>
                  <c:y val="0.36858383506496678"/>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ABC-49E1-AB95-049E9E38A6A2}"/>
                </c:ext>
              </c:extLst>
            </c:dLbl>
            <c:dLbl>
              <c:idx val="1"/>
              <c:layout>
                <c:manualLayout>
                  <c:x val="-6.4190633447284082E-2"/>
                  <c:y val="0.13540456919438346"/>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4ABC-49E1-AB95-049E9E38A6A2}"/>
                </c:ext>
              </c:extLst>
            </c:dLbl>
            <c:dLbl>
              <c:idx val="2"/>
              <c:layout>
                <c:manualLayout>
                  <c:x val="-0.10208396395458808"/>
                  <c:y val="-4.2464217488124477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4ABC-49E1-AB95-049E9E38A6A2}"/>
                </c:ext>
              </c:extLst>
            </c:dLbl>
            <c:spPr>
              <a:noFill/>
              <a:ln>
                <a:noFill/>
              </a:ln>
              <a:effectLst/>
            </c:spPr>
            <c:txPr>
              <a:bodyPr rot="0" spcFirstLastPara="1" vertOverflow="ellipsis" vert="horz" wrap="square" lIns="38100" tIns="19050" rIns="38100" bIns="19050" anchor="ctr" anchorCtr="0">
                <a:spAutoFit/>
              </a:bodyPr>
              <a:lstStyle/>
              <a:p>
                <a:pPr algn="ctr" rtl="0">
                  <a:defRPr lang="en-US" sz="1200" b="0" i="0" u="none" strike="noStrike" kern="1200" baseline="0">
                    <a:solidFill>
                      <a:prstClr val="white"/>
                    </a:solidFill>
                    <a:latin typeface="FoundryFormSans-Medium" panose="02000600050000020004" pitchFamily="2" charset="0"/>
                    <a:ea typeface="FoundryFormSans-Medium" panose="02000600050000020004" pitchFamily="2" charset="0"/>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Sheet1!$A$2:$A$4</c:f>
              <c:strCache>
                <c:ptCount val="3"/>
                <c:pt idx="0">
                  <c:v>Large cap</c:v>
                </c:pt>
                <c:pt idx="1">
                  <c:v>Mid cap</c:v>
                </c:pt>
                <c:pt idx="2">
                  <c:v>Small Cap</c:v>
                </c:pt>
              </c:strCache>
            </c:strRef>
          </c:cat>
          <c:val>
            <c:numRef>
              <c:f>Sheet1!$B$2:$B$4</c:f>
              <c:numCache>
                <c:formatCode>0.00%</c:formatCode>
                <c:ptCount val="3"/>
                <c:pt idx="0">
                  <c:v>0.74580000000000002</c:v>
                </c:pt>
                <c:pt idx="1">
                  <c:v>0.14910000000000001</c:v>
                </c:pt>
                <c:pt idx="2">
                  <c:v>0.1051</c:v>
                </c:pt>
              </c:numCache>
            </c:numRef>
          </c:val>
          <c:extLst>
            <c:ext xmlns:c16="http://schemas.microsoft.com/office/drawing/2014/chart" uri="{C3380CC4-5D6E-409C-BE32-E72D297353CC}">
              <c16:uniqueId val="{00000014-4ABC-49E1-AB95-049E9E38A6A2}"/>
            </c:ext>
          </c:extLst>
        </c:ser>
        <c:dLbls>
          <c:showLegendKey val="0"/>
          <c:showVal val="0"/>
          <c:showCatName val="0"/>
          <c:showSerName val="0"/>
          <c:showPercent val="0"/>
          <c:showBubbleSize val="0"/>
          <c:showLeaderLines val="0"/>
        </c:dLbls>
        <c:firstSliceAng val="323"/>
        <c:holeSize val="75"/>
      </c:doughnutChart>
      <c:spPr>
        <a:noFill/>
        <a:ln>
          <a:noFill/>
        </a:ln>
        <a:effectLst/>
      </c:spPr>
    </c:plotArea>
    <c:legend>
      <c:legendPos val="r"/>
      <c:layout>
        <c:manualLayout>
          <c:xMode val="edge"/>
          <c:yMode val="edge"/>
          <c:x val="0.70480917850330871"/>
          <c:y val="0.35779363281937882"/>
          <c:w val="0.17783741489389379"/>
          <c:h val="0.21467082986895164"/>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FoundryFormSans-Medium" panose="02000600050000020004" pitchFamily="2" charset="0"/>
              <a:ea typeface="FoundryFormSans-Medium" panose="02000600050000020004" pitchFamily="2" charset="0"/>
              <a:cs typeface="+mn-cs"/>
            </a:defRPr>
          </a:pPr>
          <a:endParaRPr lang="en-US"/>
        </a:p>
      </c:txPr>
    </c:legend>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6.7840491632202488E-2"/>
          <c:y val="0.11423734897389846"/>
          <c:w val="0.87933205997011576"/>
          <c:h val="0.71047449834298015"/>
        </c:manualLayout>
      </c:layout>
      <c:lineChart>
        <c:grouping val="standard"/>
        <c:varyColors val="0"/>
        <c:ser>
          <c:idx val="0"/>
          <c:order val="0"/>
          <c:tx>
            <c:strRef>
              <c:f>'Index Values-S&amp;P'!$B$2</c:f>
              <c:strCache>
                <c:ptCount val="1"/>
                <c:pt idx="0">
                  <c:v>Indxx Blockchain Index</c:v>
                </c:pt>
              </c:strCache>
            </c:strRef>
          </c:tx>
          <c:spPr>
            <a:ln w="25400" cap="rnd">
              <a:solidFill>
                <a:srgbClr val="F13634"/>
              </a:solidFill>
              <a:round/>
            </a:ln>
            <a:effectLst/>
          </c:spPr>
          <c:marker>
            <c:symbol val="none"/>
          </c:marker>
          <c:dLbls>
            <c:dLbl>
              <c:idx val="464"/>
              <c:layout>
                <c:manualLayout>
                  <c:x val="0"/>
                  <c:y val="-5.0412539305406505E-3"/>
                </c:manualLayout>
              </c:layout>
              <c:numFmt formatCode="#,##0" sourceLinked="0"/>
              <c:spPr>
                <a:noFill/>
                <a:ln>
                  <a:noFill/>
                </a:ln>
                <a:effectLst/>
              </c:spPr>
              <c:txPr>
                <a:bodyPr wrap="square" lIns="38100" tIns="19050" rIns="38100" bIns="19050" anchor="ctr">
                  <a:spAutoFit/>
                </a:bodyPr>
                <a:lstStyle/>
                <a:p>
                  <a:pPr>
                    <a:defRPr sz="1200" b="1">
                      <a:solidFill>
                        <a:srgbClr val="F13634"/>
                      </a:solidFill>
                      <a:latin typeface="FoundryFormSans-Medium" panose="02000600050000020004" pitchFamily="2" charset="0"/>
                      <a:ea typeface="FoundryFormSans-Medium" panose="02000600050000020004" pitchFamily="2" charset="0"/>
                    </a:defRPr>
                  </a:pPr>
                  <a:endParaRPr lang="en-US"/>
                </a:p>
              </c:txP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A698-4090-BE41-C96F6DBE7C08}"/>
                </c:ext>
              </c:extLst>
            </c:dLbl>
            <c:spPr>
              <a:noFill/>
              <a:ln>
                <a:noFill/>
              </a:ln>
              <a:effectLst/>
            </c:spPr>
            <c:txPr>
              <a:bodyPr wrap="square" lIns="38100" tIns="19050" rIns="38100" bIns="19050" anchor="ctr">
                <a:spAutoFit/>
              </a:bodyPr>
              <a:lstStyle/>
              <a:p>
                <a:pPr>
                  <a:defRPr sz="1200" b="1">
                    <a:solidFill>
                      <a:srgbClr val="F13634"/>
                    </a:solidFill>
                    <a:latin typeface="FoundryFormSans-Medium" panose="02000600050000020004" pitchFamily="2" charset="0"/>
                    <a:ea typeface="FoundryFormSans-Medium" panose="02000600050000020004" pitchFamily="2"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ext>
            </c:extLst>
          </c:dLbls>
          <c:cat>
            <c:numRef>
              <c:f>'Index Values-S&amp;P'!$A$3:$A$2342</c:f>
              <c:numCache>
                <c:formatCode>m/d/yyyy</c:formatCode>
                <c:ptCount val="2340"/>
                <c:pt idx="0">
                  <c:v>42447</c:v>
                </c:pt>
                <c:pt idx="1">
                  <c:v>42450</c:v>
                </c:pt>
                <c:pt idx="2">
                  <c:v>42451</c:v>
                </c:pt>
                <c:pt idx="3">
                  <c:v>42452</c:v>
                </c:pt>
                <c:pt idx="4">
                  <c:v>42453</c:v>
                </c:pt>
                <c:pt idx="5">
                  <c:v>42454</c:v>
                </c:pt>
                <c:pt idx="6">
                  <c:v>42457</c:v>
                </c:pt>
                <c:pt idx="7">
                  <c:v>42458</c:v>
                </c:pt>
                <c:pt idx="8">
                  <c:v>42459</c:v>
                </c:pt>
                <c:pt idx="9">
                  <c:v>42460</c:v>
                </c:pt>
                <c:pt idx="10">
                  <c:v>42461</c:v>
                </c:pt>
                <c:pt idx="11">
                  <c:v>42464</c:v>
                </c:pt>
                <c:pt idx="12">
                  <c:v>42465</c:v>
                </c:pt>
                <c:pt idx="13">
                  <c:v>42466</c:v>
                </c:pt>
                <c:pt idx="14">
                  <c:v>42467</c:v>
                </c:pt>
                <c:pt idx="15">
                  <c:v>42468</c:v>
                </c:pt>
                <c:pt idx="16">
                  <c:v>42471</c:v>
                </c:pt>
                <c:pt idx="17">
                  <c:v>42472</c:v>
                </c:pt>
                <c:pt idx="18">
                  <c:v>42473</c:v>
                </c:pt>
                <c:pt idx="19">
                  <c:v>42474</c:v>
                </c:pt>
                <c:pt idx="20">
                  <c:v>42475</c:v>
                </c:pt>
                <c:pt idx="21">
                  <c:v>42478</c:v>
                </c:pt>
                <c:pt idx="22">
                  <c:v>42479</c:v>
                </c:pt>
                <c:pt idx="23">
                  <c:v>42480</c:v>
                </c:pt>
                <c:pt idx="24">
                  <c:v>42481</c:v>
                </c:pt>
                <c:pt idx="25">
                  <c:v>42482</c:v>
                </c:pt>
                <c:pt idx="26">
                  <c:v>42485</c:v>
                </c:pt>
                <c:pt idx="27">
                  <c:v>42486</c:v>
                </c:pt>
                <c:pt idx="28">
                  <c:v>42487</c:v>
                </c:pt>
                <c:pt idx="29">
                  <c:v>42488</c:v>
                </c:pt>
                <c:pt idx="30">
                  <c:v>42489</c:v>
                </c:pt>
                <c:pt idx="31">
                  <c:v>42492</c:v>
                </c:pt>
                <c:pt idx="32">
                  <c:v>42493</c:v>
                </c:pt>
                <c:pt idx="33">
                  <c:v>42494</c:v>
                </c:pt>
                <c:pt idx="34">
                  <c:v>42495</c:v>
                </c:pt>
                <c:pt idx="35">
                  <c:v>42496</c:v>
                </c:pt>
                <c:pt idx="36">
                  <c:v>42499</c:v>
                </c:pt>
                <c:pt idx="37">
                  <c:v>42500</c:v>
                </c:pt>
                <c:pt idx="38">
                  <c:v>42501</c:v>
                </c:pt>
                <c:pt idx="39">
                  <c:v>42502</c:v>
                </c:pt>
                <c:pt idx="40">
                  <c:v>42503</c:v>
                </c:pt>
                <c:pt idx="41">
                  <c:v>42506</c:v>
                </c:pt>
                <c:pt idx="42">
                  <c:v>42507</c:v>
                </c:pt>
                <c:pt idx="43">
                  <c:v>42508</c:v>
                </c:pt>
                <c:pt idx="44">
                  <c:v>42509</c:v>
                </c:pt>
                <c:pt idx="45">
                  <c:v>42510</c:v>
                </c:pt>
                <c:pt idx="46">
                  <c:v>42513</c:v>
                </c:pt>
                <c:pt idx="47">
                  <c:v>42514</c:v>
                </c:pt>
                <c:pt idx="48">
                  <c:v>42515</c:v>
                </c:pt>
                <c:pt idx="49">
                  <c:v>42516</c:v>
                </c:pt>
                <c:pt idx="50">
                  <c:v>42517</c:v>
                </c:pt>
                <c:pt idx="51">
                  <c:v>42520</c:v>
                </c:pt>
                <c:pt idx="52">
                  <c:v>42521</c:v>
                </c:pt>
                <c:pt idx="53">
                  <c:v>42522</c:v>
                </c:pt>
                <c:pt idx="54">
                  <c:v>42523</c:v>
                </c:pt>
                <c:pt idx="55">
                  <c:v>42524</c:v>
                </c:pt>
                <c:pt idx="56">
                  <c:v>42527</c:v>
                </c:pt>
                <c:pt idx="57">
                  <c:v>42528</c:v>
                </c:pt>
                <c:pt idx="58">
                  <c:v>42529</c:v>
                </c:pt>
                <c:pt idx="59">
                  <c:v>42530</c:v>
                </c:pt>
                <c:pt idx="60">
                  <c:v>42531</c:v>
                </c:pt>
                <c:pt idx="61">
                  <c:v>42534</c:v>
                </c:pt>
                <c:pt idx="62">
                  <c:v>42535</c:v>
                </c:pt>
                <c:pt idx="63">
                  <c:v>42536</c:v>
                </c:pt>
                <c:pt idx="64">
                  <c:v>42537</c:v>
                </c:pt>
                <c:pt idx="65">
                  <c:v>42538</c:v>
                </c:pt>
                <c:pt idx="66">
                  <c:v>42541</c:v>
                </c:pt>
                <c:pt idx="67">
                  <c:v>42542</c:v>
                </c:pt>
                <c:pt idx="68">
                  <c:v>42543</c:v>
                </c:pt>
                <c:pt idx="69">
                  <c:v>42544</c:v>
                </c:pt>
                <c:pt idx="70">
                  <c:v>42545</c:v>
                </c:pt>
                <c:pt idx="71">
                  <c:v>42548</c:v>
                </c:pt>
                <c:pt idx="72">
                  <c:v>42549</c:v>
                </c:pt>
                <c:pt idx="73">
                  <c:v>42550</c:v>
                </c:pt>
                <c:pt idx="74">
                  <c:v>42551</c:v>
                </c:pt>
                <c:pt idx="75">
                  <c:v>42552</c:v>
                </c:pt>
                <c:pt idx="76">
                  <c:v>42555</c:v>
                </c:pt>
                <c:pt idx="77">
                  <c:v>42556</c:v>
                </c:pt>
                <c:pt idx="78">
                  <c:v>42557</c:v>
                </c:pt>
                <c:pt idx="79">
                  <c:v>42558</c:v>
                </c:pt>
                <c:pt idx="80">
                  <c:v>42559</c:v>
                </c:pt>
                <c:pt idx="81">
                  <c:v>42562</c:v>
                </c:pt>
                <c:pt idx="82">
                  <c:v>42563</c:v>
                </c:pt>
                <c:pt idx="83">
                  <c:v>42564</c:v>
                </c:pt>
                <c:pt idx="84">
                  <c:v>42565</c:v>
                </c:pt>
                <c:pt idx="85">
                  <c:v>42566</c:v>
                </c:pt>
                <c:pt idx="86">
                  <c:v>42569</c:v>
                </c:pt>
                <c:pt idx="87">
                  <c:v>42570</c:v>
                </c:pt>
                <c:pt idx="88">
                  <c:v>42571</c:v>
                </c:pt>
                <c:pt idx="89">
                  <c:v>42572</c:v>
                </c:pt>
                <c:pt idx="90">
                  <c:v>42573</c:v>
                </c:pt>
                <c:pt idx="91">
                  <c:v>42576</c:v>
                </c:pt>
                <c:pt idx="92">
                  <c:v>42577</c:v>
                </c:pt>
                <c:pt idx="93">
                  <c:v>42578</c:v>
                </c:pt>
                <c:pt idx="94">
                  <c:v>42579</c:v>
                </c:pt>
                <c:pt idx="95">
                  <c:v>42580</c:v>
                </c:pt>
                <c:pt idx="96">
                  <c:v>42583</c:v>
                </c:pt>
                <c:pt idx="97">
                  <c:v>42584</c:v>
                </c:pt>
                <c:pt idx="98">
                  <c:v>42585</c:v>
                </c:pt>
                <c:pt idx="99">
                  <c:v>42586</c:v>
                </c:pt>
                <c:pt idx="100">
                  <c:v>42587</c:v>
                </c:pt>
                <c:pt idx="101">
                  <c:v>42590</c:v>
                </c:pt>
                <c:pt idx="102">
                  <c:v>42591</c:v>
                </c:pt>
                <c:pt idx="103">
                  <c:v>42592</c:v>
                </c:pt>
                <c:pt idx="104">
                  <c:v>42593</c:v>
                </c:pt>
                <c:pt idx="105">
                  <c:v>42594</c:v>
                </c:pt>
                <c:pt idx="106">
                  <c:v>42597</c:v>
                </c:pt>
                <c:pt idx="107">
                  <c:v>42598</c:v>
                </c:pt>
                <c:pt idx="108">
                  <c:v>42599</c:v>
                </c:pt>
                <c:pt idx="109">
                  <c:v>42600</c:v>
                </c:pt>
                <c:pt idx="110">
                  <c:v>42601</c:v>
                </c:pt>
                <c:pt idx="111">
                  <c:v>42604</c:v>
                </c:pt>
                <c:pt idx="112">
                  <c:v>42605</c:v>
                </c:pt>
                <c:pt idx="113">
                  <c:v>42606</c:v>
                </c:pt>
                <c:pt idx="114">
                  <c:v>42607</c:v>
                </c:pt>
                <c:pt idx="115">
                  <c:v>42608</c:v>
                </c:pt>
                <c:pt idx="116">
                  <c:v>42611</c:v>
                </c:pt>
                <c:pt idx="117">
                  <c:v>42612</c:v>
                </c:pt>
                <c:pt idx="118">
                  <c:v>42613</c:v>
                </c:pt>
                <c:pt idx="119">
                  <c:v>42614</c:v>
                </c:pt>
                <c:pt idx="120">
                  <c:v>42615</c:v>
                </c:pt>
                <c:pt idx="121">
                  <c:v>42618</c:v>
                </c:pt>
                <c:pt idx="122">
                  <c:v>42619</c:v>
                </c:pt>
                <c:pt idx="123">
                  <c:v>42620</c:v>
                </c:pt>
                <c:pt idx="124">
                  <c:v>42621</c:v>
                </c:pt>
                <c:pt idx="125">
                  <c:v>42622</c:v>
                </c:pt>
                <c:pt idx="126">
                  <c:v>42625</c:v>
                </c:pt>
                <c:pt idx="127">
                  <c:v>42626</c:v>
                </c:pt>
                <c:pt idx="128">
                  <c:v>42627</c:v>
                </c:pt>
                <c:pt idx="129">
                  <c:v>42628</c:v>
                </c:pt>
                <c:pt idx="130">
                  <c:v>42629</c:v>
                </c:pt>
                <c:pt idx="131">
                  <c:v>42632</c:v>
                </c:pt>
                <c:pt idx="132">
                  <c:v>42633</c:v>
                </c:pt>
                <c:pt idx="133">
                  <c:v>42634</c:v>
                </c:pt>
                <c:pt idx="134">
                  <c:v>42635</c:v>
                </c:pt>
                <c:pt idx="135">
                  <c:v>42636</c:v>
                </c:pt>
                <c:pt idx="136">
                  <c:v>42639</c:v>
                </c:pt>
                <c:pt idx="137">
                  <c:v>42640</c:v>
                </c:pt>
                <c:pt idx="138">
                  <c:v>42641</c:v>
                </c:pt>
                <c:pt idx="139">
                  <c:v>42642</c:v>
                </c:pt>
                <c:pt idx="140">
                  <c:v>42643</c:v>
                </c:pt>
                <c:pt idx="141">
                  <c:v>42646</c:v>
                </c:pt>
                <c:pt idx="142">
                  <c:v>42647</c:v>
                </c:pt>
                <c:pt idx="143">
                  <c:v>42648</c:v>
                </c:pt>
                <c:pt idx="144">
                  <c:v>42649</c:v>
                </c:pt>
                <c:pt idx="145">
                  <c:v>42650</c:v>
                </c:pt>
                <c:pt idx="146">
                  <c:v>42653</c:v>
                </c:pt>
                <c:pt idx="147">
                  <c:v>42654</c:v>
                </c:pt>
                <c:pt idx="148">
                  <c:v>42655</c:v>
                </c:pt>
                <c:pt idx="149">
                  <c:v>42656</c:v>
                </c:pt>
                <c:pt idx="150">
                  <c:v>42657</c:v>
                </c:pt>
                <c:pt idx="151">
                  <c:v>42660</c:v>
                </c:pt>
                <c:pt idx="152">
                  <c:v>42661</c:v>
                </c:pt>
                <c:pt idx="153">
                  <c:v>42662</c:v>
                </c:pt>
                <c:pt idx="154">
                  <c:v>42663</c:v>
                </c:pt>
                <c:pt idx="155">
                  <c:v>42664</c:v>
                </c:pt>
                <c:pt idx="156">
                  <c:v>42667</c:v>
                </c:pt>
                <c:pt idx="157">
                  <c:v>42668</c:v>
                </c:pt>
                <c:pt idx="158">
                  <c:v>42669</c:v>
                </c:pt>
                <c:pt idx="159">
                  <c:v>42670</c:v>
                </c:pt>
                <c:pt idx="160">
                  <c:v>42671</c:v>
                </c:pt>
                <c:pt idx="161">
                  <c:v>42674</c:v>
                </c:pt>
                <c:pt idx="162">
                  <c:v>42675</c:v>
                </c:pt>
                <c:pt idx="163">
                  <c:v>42676</c:v>
                </c:pt>
                <c:pt idx="164">
                  <c:v>42677</c:v>
                </c:pt>
                <c:pt idx="165">
                  <c:v>42678</c:v>
                </c:pt>
                <c:pt idx="166">
                  <c:v>42681</c:v>
                </c:pt>
                <c:pt idx="167">
                  <c:v>42682</c:v>
                </c:pt>
                <c:pt idx="168">
                  <c:v>42683</c:v>
                </c:pt>
                <c:pt idx="169">
                  <c:v>42684</c:v>
                </c:pt>
                <c:pt idx="170">
                  <c:v>42685</c:v>
                </c:pt>
                <c:pt idx="171">
                  <c:v>42688</c:v>
                </c:pt>
                <c:pt idx="172">
                  <c:v>42689</c:v>
                </c:pt>
                <c:pt idx="173">
                  <c:v>42690</c:v>
                </c:pt>
                <c:pt idx="174">
                  <c:v>42691</c:v>
                </c:pt>
                <c:pt idx="175">
                  <c:v>42692</c:v>
                </c:pt>
                <c:pt idx="176">
                  <c:v>42695</c:v>
                </c:pt>
                <c:pt idx="177">
                  <c:v>42696</c:v>
                </c:pt>
                <c:pt idx="178">
                  <c:v>42697</c:v>
                </c:pt>
                <c:pt idx="179">
                  <c:v>42698</c:v>
                </c:pt>
                <c:pt idx="180">
                  <c:v>42699</c:v>
                </c:pt>
                <c:pt idx="181">
                  <c:v>42702</c:v>
                </c:pt>
                <c:pt idx="182">
                  <c:v>42703</c:v>
                </c:pt>
                <c:pt idx="183">
                  <c:v>42704</c:v>
                </c:pt>
                <c:pt idx="184">
                  <c:v>42705</c:v>
                </c:pt>
                <c:pt idx="185">
                  <c:v>42706</c:v>
                </c:pt>
                <c:pt idx="186">
                  <c:v>42709</c:v>
                </c:pt>
                <c:pt idx="187">
                  <c:v>42710</c:v>
                </c:pt>
                <c:pt idx="188">
                  <c:v>42711</c:v>
                </c:pt>
                <c:pt idx="189">
                  <c:v>42712</c:v>
                </c:pt>
                <c:pt idx="190">
                  <c:v>42713</c:v>
                </c:pt>
                <c:pt idx="191">
                  <c:v>42716</c:v>
                </c:pt>
                <c:pt idx="192">
                  <c:v>42717</c:v>
                </c:pt>
                <c:pt idx="193">
                  <c:v>42718</c:v>
                </c:pt>
                <c:pt idx="194">
                  <c:v>42719</c:v>
                </c:pt>
                <c:pt idx="195">
                  <c:v>42720</c:v>
                </c:pt>
                <c:pt idx="196">
                  <c:v>42723</c:v>
                </c:pt>
                <c:pt idx="197">
                  <c:v>42724</c:v>
                </c:pt>
                <c:pt idx="198">
                  <c:v>42725</c:v>
                </c:pt>
                <c:pt idx="199">
                  <c:v>42726</c:v>
                </c:pt>
                <c:pt idx="200">
                  <c:v>42727</c:v>
                </c:pt>
                <c:pt idx="201">
                  <c:v>42730</c:v>
                </c:pt>
                <c:pt idx="202">
                  <c:v>42731</c:v>
                </c:pt>
                <c:pt idx="203">
                  <c:v>42732</c:v>
                </c:pt>
                <c:pt idx="204">
                  <c:v>42733</c:v>
                </c:pt>
                <c:pt idx="205">
                  <c:v>42734</c:v>
                </c:pt>
                <c:pt idx="206">
                  <c:v>42737</c:v>
                </c:pt>
                <c:pt idx="207">
                  <c:v>42738</c:v>
                </c:pt>
                <c:pt idx="208">
                  <c:v>42739</c:v>
                </c:pt>
                <c:pt idx="209">
                  <c:v>42740</c:v>
                </c:pt>
                <c:pt idx="210">
                  <c:v>42741</c:v>
                </c:pt>
                <c:pt idx="211">
                  <c:v>42744</c:v>
                </c:pt>
                <c:pt idx="212">
                  <c:v>42745</c:v>
                </c:pt>
                <c:pt idx="213">
                  <c:v>42746</c:v>
                </c:pt>
                <c:pt idx="214">
                  <c:v>42747</c:v>
                </c:pt>
                <c:pt idx="215">
                  <c:v>42748</c:v>
                </c:pt>
                <c:pt idx="216">
                  <c:v>42751</c:v>
                </c:pt>
                <c:pt idx="217">
                  <c:v>42752</c:v>
                </c:pt>
                <c:pt idx="218">
                  <c:v>42753</c:v>
                </c:pt>
                <c:pt idx="219">
                  <c:v>42754</c:v>
                </c:pt>
                <c:pt idx="220">
                  <c:v>42755</c:v>
                </c:pt>
                <c:pt idx="221">
                  <c:v>42758</c:v>
                </c:pt>
                <c:pt idx="222">
                  <c:v>42759</c:v>
                </c:pt>
                <c:pt idx="223">
                  <c:v>42760</c:v>
                </c:pt>
                <c:pt idx="224">
                  <c:v>42761</c:v>
                </c:pt>
                <c:pt idx="225">
                  <c:v>42762</c:v>
                </c:pt>
                <c:pt idx="226">
                  <c:v>42765</c:v>
                </c:pt>
                <c:pt idx="227">
                  <c:v>42766</c:v>
                </c:pt>
                <c:pt idx="228">
                  <c:v>42767</c:v>
                </c:pt>
                <c:pt idx="229">
                  <c:v>42768</c:v>
                </c:pt>
                <c:pt idx="230">
                  <c:v>42769</c:v>
                </c:pt>
                <c:pt idx="231">
                  <c:v>42772</c:v>
                </c:pt>
                <c:pt idx="232">
                  <c:v>42773</c:v>
                </c:pt>
                <c:pt idx="233">
                  <c:v>42774</c:v>
                </c:pt>
                <c:pt idx="234">
                  <c:v>42775</c:v>
                </c:pt>
                <c:pt idx="235">
                  <c:v>42776</c:v>
                </c:pt>
                <c:pt idx="236">
                  <c:v>42779</c:v>
                </c:pt>
                <c:pt idx="237">
                  <c:v>42780</c:v>
                </c:pt>
                <c:pt idx="238">
                  <c:v>42781</c:v>
                </c:pt>
                <c:pt idx="239">
                  <c:v>42782</c:v>
                </c:pt>
                <c:pt idx="240">
                  <c:v>42783</c:v>
                </c:pt>
                <c:pt idx="241">
                  <c:v>42786</c:v>
                </c:pt>
                <c:pt idx="242">
                  <c:v>42787</c:v>
                </c:pt>
                <c:pt idx="243">
                  <c:v>42788</c:v>
                </c:pt>
                <c:pt idx="244">
                  <c:v>42789</c:v>
                </c:pt>
                <c:pt idx="245">
                  <c:v>42790</c:v>
                </c:pt>
                <c:pt idx="246">
                  <c:v>42793</c:v>
                </c:pt>
                <c:pt idx="247">
                  <c:v>42794</c:v>
                </c:pt>
                <c:pt idx="248">
                  <c:v>42795</c:v>
                </c:pt>
                <c:pt idx="249">
                  <c:v>42796</c:v>
                </c:pt>
                <c:pt idx="250">
                  <c:v>42797</c:v>
                </c:pt>
                <c:pt idx="251">
                  <c:v>42800</c:v>
                </c:pt>
                <c:pt idx="252">
                  <c:v>42801</c:v>
                </c:pt>
                <c:pt idx="253">
                  <c:v>42802</c:v>
                </c:pt>
                <c:pt idx="254">
                  <c:v>42803</c:v>
                </c:pt>
                <c:pt idx="255">
                  <c:v>42804</c:v>
                </c:pt>
                <c:pt idx="256">
                  <c:v>42807</c:v>
                </c:pt>
                <c:pt idx="257">
                  <c:v>42808</c:v>
                </c:pt>
                <c:pt idx="258">
                  <c:v>42809</c:v>
                </c:pt>
                <c:pt idx="259">
                  <c:v>42810</c:v>
                </c:pt>
                <c:pt idx="260">
                  <c:v>42811</c:v>
                </c:pt>
                <c:pt idx="261">
                  <c:v>42814</c:v>
                </c:pt>
                <c:pt idx="262">
                  <c:v>42815</c:v>
                </c:pt>
                <c:pt idx="263">
                  <c:v>42816</c:v>
                </c:pt>
                <c:pt idx="264">
                  <c:v>42817</c:v>
                </c:pt>
                <c:pt idx="265">
                  <c:v>42818</c:v>
                </c:pt>
                <c:pt idx="266">
                  <c:v>42821</c:v>
                </c:pt>
                <c:pt idx="267">
                  <c:v>42822</c:v>
                </c:pt>
                <c:pt idx="268">
                  <c:v>42823</c:v>
                </c:pt>
                <c:pt idx="269">
                  <c:v>42824</c:v>
                </c:pt>
                <c:pt idx="270">
                  <c:v>42825</c:v>
                </c:pt>
                <c:pt idx="271">
                  <c:v>42828</c:v>
                </c:pt>
                <c:pt idx="272">
                  <c:v>42829</c:v>
                </c:pt>
                <c:pt idx="273">
                  <c:v>42830</c:v>
                </c:pt>
                <c:pt idx="274">
                  <c:v>42831</c:v>
                </c:pt>
                <c:pt idx="275">
                  <c:v>42832</c:v>
                </c:pt>
                <c:pt idx="276">
                  <c:v>42835</c:v>
                </c:pt>
                <c:pt idx="277">
                  <c:v>42836</c:v>
                </c:pt>
                <c:pt idx="278">
                  <c:v>42837</c:v>
                </c:pt>
                <c:pt idx="279">
                  <c:v>42838</c:v>
                </c:pt>
                <c:pt idx="280">
                  <c:v>42839</c:v>
                </c:pt>
                <c:pt idx="281">
                  <c:v>42842</c:v>
                </c:pt>
                <c:pt idx="282">
                  <c:v>42843</c:v>
                </c:pt>
                <c:pt idx="283">
                  <c:v>42844</c:v>
                </c:pt>
                <c:pt idx="284">
                  <c:v>42845</c:v>
                </c:pt>
                <c:pt idx="285">
                  <c:v>42846</c:v>
                </c:pt>
                <c:pt idx="286">
                  <c:v>42849</c:v>
                </c:pt>
                <c:pt idx="287">
                  <c:v>42850</c:v>
                </c:pt>
                <c:pt idx="288">
                  <c:v>42851</c:v>
                </c:pt>
                <c:pt idx="289">
                  <c:v>42852</c:v>
                </c:pt>
                <c:pt idx="290">
                  <c:v>42853</c:v>
                </c:pt>
                <c:pt idx="291">
                  <c:v>42856</c:v>
                </c:pt>
                <c:pt idx="292">
                  <c:v>42857</c:v>
                </c:pt>
                <c:pt idx="293">
                  <c:v>42858</c:v>
                </c:pt>
                <c:pt idx="294">
                  <c:v>42859</c:v>
                </c:pt>
                <c:pt idx="295">
                  <c:v>42860</c:v>
                </c:pt>
                <c:pt idx="296">
                  <c:v>42863</c:v>
                </c:pt>
                <c:pt idx="297">
                  <c:v>42864</c:v>
                </c:pt>
                <c:pt idx="298">
                  <c:v>42865</c:v>
                </c:pt>
                <c:pt idx="299">
                  <c:v>42866</c:v>
                </c:pt>
                <c:pt idx="300">
                  <c:v>42867</c:v>
                </c:pt>
                <c:pt idx="301">
                  <c:v>42870</c:v>
                </c:pt>
                <c:pt idx="302">
                  <c:v>42871</c:v>
                </c:pt>
                <c:pt idx="303">
                  <c:v>42872</c:v>
                </c:pt>
                <c:pt idx="304">
                  <c:v>42873</c:v>
                </c:pt>
                <c:pt idx="305">
                  <c:v>42874</c:v>
                </c:pt>
                <c:pt idx="306">
                  <c:v>42877</c:v>
                </c:pt>
                <c:pt idx="307">
                  <c:v>42878</c:v>
                </c:pt>
                <c:pt idx="308">
                  <c:v>42879</c:v>
                </c:pt>
                <c:pt idx="309">
                  <c:v>42880</c:v>
                </c:pt>
                <c:pt idx="310">
                  <c:v>42881</c:v>
                </c:pt>
                <c:pt idx="311">
                  <c:v>42884</c:v>
                </c:pt>
                <c:pt idx="312">
                  <c:v>42885</c:v>
                </c:pt>
                <c:pt idx="313">
                  <c:v>42886</c:v>
                </c:pt>
                <c:pt idx="314">
                  <c:v>42887</c:v>
                </c:pt>
                <c:pt idx="315">
                  <c:v>42888</c:v>
                </c:pt>
                <c:pt idx="316">
                  <c:v>42891</c:v>
                </c:pt>
                <c:pt idx="317">
                  <c:v>42892</c:v>
                </c:pt>
                <c:pt idx="318">
                  <c:v>42893</c:v>
                </c:pt>
                <c:pt idx="319">
                  <c:v>42894</c:v>
                </c:pt>
                <c:pt idx="320">
                  <c:v>42895</c:v>
                </c:pt>
                <c:pt idx="321">
                  <c:v>42898</c:v>
                </c:pt>
                <c:pt idx="322">
                  <c:v>42899</c:v>
                </c:pt>
                <c:pt idx="323">
                  <c:v>42900</c:v>
                </c:pt>
                <c:pt idx="324">
                  <c:v>42901</c:v>
                </c:pt>
                <c:pt idx="325">
                  <c:v>42902</c:v>
                </c:pt>
                <c:pt idx="326">
                  <c:v>42905</c:v>
                </c:pt>
                <c:pt idx="327">
                  <c:v>42906</c:v>
                </c:pt>
                <c:pt idx="328">
                  <c:v>42907</c:v>
                </c:pt>
                <c:pt idx="329">
                  <c:v>42908</c:v>
                </c:pt>
                <c:pt idx="330">
                  <c:v>42909</c:v>
                </c:pt>
                <c:pt idx="331">
                  <c:v>42912</c:v>
                </c:pt>
                <c:pt idx="332">
                  <c:v>42913</c:v>
                </c:pt>
                <c:pt idx="333">
                  <c:v>42914</c:v>
                </c:pt>
                <c:pt idx="334">
                  <c:v>42915</c:v>
                </c:pt>
                <c:pt idx="335">
                  <c:v>42916</c:v>
                </c:pt>
                <c:pt idx="336">
                  <c:v>42919</c:v>
                </c:pt>
                <c:pt idx="337">
                  <c:v>42920</c:v>
                </c:pt>
                <c:pt idx="338">
                  <c:v>42921</c:v>
                </c:pt>
                <c:pt idx="339">
                  <c:v>42922</c:v>
                </c:pt>
                <c:pt idx="340">
                  <c:v>42923</c:v>
                </c:pt>
                <c:pt idx="341">
                  <c:v>42926</c:v>
                </c:pt>
                <c:pt idx="342">
                  <c:v>42927</c:v>
                </c:pt>
                <c:pt idx="343">
                  <c:v>42928</c:v>
                </c:pt>
                <c:pt idx="344">
                  <c:v>42929</c:v>
                </c:pt>
                <c:pt idx="345">
                  <c:v>42930</c:v>
                </c:pt>
                <c:pt idx="346">
                  <c:v>42933</c:v>
                </c:pt>
                <c:pt idx="347">
                  <c:v>42934</c:v>
                </c:pt>
                <c:pt idx="348">
                  <c:v>42935</c:v>
                </c:pt>
                <c:pt idx="349">
                  <c:v>42936</c:v>
                </c:pt>
                <c:pt idx="350">
                  <c:v>42937</c:v>
                </c:pt>
                <c:pt idx="351">
                  <c:v>42940</c:v>
                </c:pt>
                <c:pt idx="352">
                  <c:v>42941</c:v>
                </c:pt>
                <c:pt idx="353">
                  <c:v>42942</c:v>
                </c:pt>
                <c:pt idx="354">
                  <c:v>42943</c:v>
                </c:pt>
                <c:pt idx="355">
                  <c:v>42944</c:v>
                </c:pt>
                <c:pt idx="356">
                  <c:v>42947</c:v>
                </c:pt>
                <c:pt idx="357">
                  <c:v>42948</c:v>
                </c:pt>
                <c:pt idx="358">
                  <c:v>42949</c:v>
                </c:pt>
                <c:pt idx="359">
                  <c:v>42950</c:v>
                </c:pt>
                <c:pt idx="360">
                  <c:v>42951</c:v>
                </c:pt>
                <c:pt idx="361">
                  <c:v>42954</c:v>
                </c:pt>
                <c:pt idx="362">
                  <c:v>42955</c:v>
                </c:pt>
                <c:pt idx="363">
                  <c:v>42956</c:v>
                </c:pt>
                <c:pt idx="364">
                  <c:v>42957</c:v>
                </c:pt>
                <c:pt idx="365">
                  <c:v>42958</c:v>
                </c:pt>
                <c:pt idx="366">
                  <c:v>42961</c:v>
                </c:pt>
                <c:pt idx="367">
                  <c:v>42962</c:v>
                </c:pt>
                <c:pt idx="368">
                  <c:v>42963</c:v>
                </c:pt>
                <c:pt idx="369">
                  <c:v>42964</c:v>
                </c:pt>
                <c:pt idx="370">
                  <c:v>42965</c:v>
                </c:pt>
                <c:pt idx="371">
                  <c:v>42968</c:v>
                </c:pt>
                <c:pt idx="372">
                  <c:v>42969</c:v>
                </c:pt>
                <c:pt idx="373">
                  <c:v>42970</c:v>
                </c:pt>
                <c:pt idx="374">
                  <c:v>42971</c:v>
                </c:pt>
                <c:pt idx="375">
                  <c:v>42972</c:v>
                </c:pt>
                <c:pt idx="376">
                  <c:v>42975</c:v>
                </c:pt>
                <c:pt idx="377">
                  <c:v>42976</c:v>
                </c:pt>
                <c:pt idx="378">
                  <c:v>42977</c:v>
                </c:pt>
                <c:pt idx="379">
                  <c:v>42978</c:v>
                </c:pt>
                <c:pt idx="380">
                  <c:v>42979</c:v>
                </c:pt>
                <c:pt idx="381">
                  <c:v>42982</c:v>
                </c:pt>
                <c:pt idx="382">
                  <c:v>42983</c:v>
                </c:pt>
                <c:pt idx="383">
                  <c:v>42984</c:v>
                </c:pt>
                <c:pt idx="384">
                  <c:v>42985</c:v>
                </c:pt>
                <c:pt idx="385">
                  <c:v>42986</c:v>
                </c:pt>
                <c:pt idx="386">
                  <c:v>42989</c:v>
                </c:pt>
                <c:pt idx="387">
                  <c:v>42990</c:v>
                </c:pt>
                <c:pt idx="388">
                  <c:v>42991</c:v>
                </c:pt>
                <c:pt idx="389">
                  <c:v>42992</c:v>
                </c:pt>
                <c:pt idx="390">
                  <c:v>42993</c:v>
                </c:pt>
                <c:pt idx="391">
                  <c:v>42996</c:v>
                </c:pt>
                <c:pt idx="392">
                  <c:v>42997</c:v>
                </c:pt>
                <c:pt idx="393">
                  <c:v>42998</c:v>
                </c:pt>
                <c:pt idx="394">
                  <c:v>42999</c:v>
                </c:pt>
                <c:pt idx="395">
                  <c:v>43000</c:v>
                </c:pt>
                <c:pt idx="396">
                  <c:v>43003</c:v>
                </c:pt>
                <c:pt idx="397">
                  <c:v>43004</c:v>
                </c:pt>
                <c:pt idx="398">
                  <c:v>43005</c:v>
                </c:pt>
                <c:pt idx="399">
                  <c:v>43006</c:v>
                </c:pt>
                <c:pt idx="400">
                  <c:v>43007</c:v>
                </c:pt>
                <c:pt idx="401">
                  <c:v>43010</c:v>
                </c:pt>
                <c:pt idx="402">
                  <c:v>43011</c:v>
                </c:pt>
                <c:pt idx="403">
                  <c:v>43012</c:v>
                </c:pt>
                <c:pt idx="404">
                  <c:v>43013</c:v>
                </c:pt>
                <c:pt idx="405">
                  <c:v>43014</c:v>
                </c:pt>
                <c:pt idx="406">
                  <c:v>43017</c:v>
                </c:pt>
                <c:pt idx="407">
                  <c:v>43018</c:v>
                </c:pt>
                <c:pt idx="408">
                  <c:v>43019</c:v>
                </c:pt>
                <c:pt idx="409">
                  <c:v>43020</c:v>
                </c:pt>
                <c:pt idx="410">
                  <c:v>43021</c:v>
                </c:pt>
                <c:pt idx="411">
                  <c:v>43024</c:v>
                </c:pt>
                <c:pt idx="412">
                  <c:v>43025</c:v>
                </c:pt>
                <c:pt idx="413">
                  <c:v>43026</c:v>
                </c:pt>
                <c:pt idx="414">
                  <c:v>43027</c:v>
                </c:pt>
                <c:pt idx="415">
                  <c:v>43028</c:v>
                </c:pt>
                <c:pt idx="416">
                  <c:v>43031</c:v>
                </c:pt>
                <c:pt idx="417">
                  <c:v>43032</c:v>
                </c:pt>
                <c:pt idx="418">
                  <c:v>43033</c:v>
                </c:pt>
                <c:pt idx="419">
                  <c:v>43034</c:v>
                </c:pt>
                <c:pt idx="420">
                  <c:v>43035</c:v>
                </c:pt>
                <c:pt idx="421">
                  <c:v>43038</c:v>
                </c:pt>
                <c:pt idx="422">
                  <c:v>43039</c:v>
                </c:pt>
                <c:pt idx="423">
                  <c:v>43040</c:v>
                </c:pt>
                <c:pt idx="424">
                  <c:v>43041</c:v>
                </c:pt>
                <c:pt idx="425">
                  <c:v>43042</c:v>
                </c:pt>
                <c:pt idx="426">
                  <c:v>43045</c:v>
                </c:pt>
                <c:pt idx="427">
                  <c:v>43046</c:v>
                </c:pt>
                <c:pt idx="428">
                  <c:v>43047</c:v>
                </c:pt>
                <c:pt idx="429">
                  <c:v>43048</c:v>
                </c:pt>
                <c:pt idx="430">
                  <c:v>43049</c:v>
                </c:pt>
                <c:pt idx="431">
                  <c:v>43052</c:v>
                </c:pt>
                <c:pt idx="432">
                  <c:v>43053</c:v>
                </c:pt>
                <c:pt idx="433">
                  <c:v>43054</c:v>
                </c:pt>
                <c:pt idx="434">
                  <c:v>43055</c:v>
                </c:pt>
                <c:pt idx="435">
                  <c:v>43056</c:v>
                </c:pt>
                <c:pt idx="436">
                  <c:v>43059</c:v>
                </c:pt>
                <c:pt idx="437">
                  <c:v>43060</c:v>
                </c:pt>
                <c:pt idx="438">
                  <c:v>43061</c:v>
                </c:pt>
                <c:pt idx="439">
                  <c:v>43062</c:v>
                </c:pt>
                <c:pt idx="440">
                  <c:v>43063</c:v>
                </c:pt>
                <c:pt idx="441">
                  <c:v>43066</c:v>
                </c:pt>
                <c:pt idx="442">
                  <c:v>43067</c:v>
                </c:pt>
                <c:pt idx="443">
                  <c:v>43068</c:v>
                </c:pt>
                <c:pt idx="444">
                  <c:v>43069</c:v>
                </c:pt>
                <c:pt idx="445">
                  <c:v>43070</c:v>
                </c:pt>
                <c:pt idx="446">
                  <c:v>43073</c:v>
                </c:pt>
                <c:pt idx="447">
                  <c:v>43077</c:v>
                </c:pt>
                <c:pt idx="448">
                  <c:v>43080</c:v>
                </c:pt>
                <c:pt idx="449">
                  <c:v>43081</c:v>
                </c:pt>
                <c:pt idx="450">
                  <c:v>43082</c:v>
                </c:pt>
                <c:pt idx="451">
                  <c:v>43083</c:v>
                </c:pt>
                <c:pt idx="452">
                  <c:v>43084</c:v>
                </c:pt>
                <c:pt idx="453">
                  <c:v>43087</c:v>
                </c:pt>
                <c:pt idx="454">
                  <c:v>43088</c:v>
                </c:pt>
                <c:pt idx="455">
                  <c:v>43089</c:v>
                </c:pt>
                <c:pt idx="456">
                  <c:v>43090</c:v>
                </c:pt>
                <c:pt idx="457">
                  <c:v>43091</c:v>
                </c:pt>
                <c:pt idx="458">
                  <c:v>43094</c:v>
                </c:pt>
                <c:pt idx="459">
                  <c:v>43095</c:v>
                </c:pt>
                <c:pt idx="460">
                  <c:v>43096</c:v>
                </c:pt>
                <c:pt idx="461">
                  <c:v>43097</c:v>
                </c:pt>
                <c:pt idx="462">
                  <c:v>43098</c:v>
                </c:pt>
                <c:pt idx="463">
                  <c:v>43099</c:v>
                </c:pt>
                <c:pt idx="464">
                  <c:v>43100</c:v>
                </c:pt>
              </c:numCache>
            </c:numRef>
          </c:cat>
          <c:val>
            <c:numRef>
              <c:f>'Index Values-S&amp;P'!$B$3:$B$2342</c:f>
              <c:numCache>
                <c:formatCode>0.00</c:formatCode>
                <c:ptCount val="2340"/>
                <c:pt idx="0">
                  <c:v>1000</c:v>
                </c:pt>
                <c:pt idx="1">
                  <c:v>998.03</c:v>
                </c:pt>
                <c:pt idx="2">
                  <c:v>998.4</c:v>
                </c:pt>
                <c:pt idx="3">
                  <c:v>987.71</c:v>
                </c:pt>
                <c:pt idx="4">
                  <c:v>994.98</c:v>
                </c:pt>
                <c:pt idx="5">
                  <c:v>994.53</c:v>
                </c:pt>
                <c:pt idx="6">
                  <c:v>995.08</c:v>
                </c:pt>
                <c:pt idx="7">
                  <c:v>1007.22</c:v>
                </c:pt>
                <c:pt idx="8">
                  <c:v>1014.3</c:v>
                </c:pt>
                <c:pt idx="9">
                  <c:v>1013.64</c:v>
                </c:pt>
                <c:pt idx="10">
                  <c:v>1014.07</c:v>
                </c:pt>
                <c:pt idx="11">
                  <c:v>1010.5</c:v>
                </c:pt>
                <c:pt idx="12">
                  <c:v>995.37</c:v>
                </c:pt>
                <c:pt idx="13">
                  <c:v>1000.4</c:v>
                </c:pt>
                <c:pt idx="14">
                  <c:v>983.11</c:v>
                </c:pt>
                <c:pt idx="15">
                  <c:v>989.37</c:v>
                </c:pt>
                <c:pt idx="16">
                  <c:v>994.18</c:v>
                </c:pt>
                <c:pt idx="17">
                  <c:v>998.98</c:v>
                </c:pt>
                <c:pt idx="18">
                  <c:v>1017.61</c:v>
                </c:pt>
                <c:pt idx="19">
                  <c:v>1017.03</c:v>
                </c:pt>
                <c:pt idx="20">
                  <c:v>1019</c:v>
                </c:pt>
                <c:pt idx="21">
                  <c:v>1023.93</c:v>
                </c:pt>
                <c:pt idx="22">
                  <c:v>1017.19</c:v>
                </c:pt>
                <c:pt idx="23">
                  <c:v>1032.31</c:v>
                </c:pt>
                <c:pt idx="24">
                  <c:v>1030.3599999999999</c:v>
                </c:pt>
                <c:pt idx="25">
                  <c:v>1064.08</c:v>
                </c:pt>
                <c:pt idx="26">
                  <c:v>1048.1199999999999</c:v>
                </c:pt>
                <c:pt idx="27">
                  <c:v>1058.6500000000001</c:v>
                </c:pt>
                <c:pt idx="28">
                  <c:v>1063.58</c:v>
                </c:pt>
                <c:pt idx="29">
                  <c:v>1046.3399999999999</c:v>
                </c:pt>
                <c:pt idx="30">
                  <c:v>1032.8800000000001</c:v>
                </c:pt>
                <c:pt idx="31">
                  <c:v>1046.48</c:v>
                </c:pt>
                <c:pt idx="32">
                  <c:v>1026.02</c:v>
                </c:pt>
                <c:pt idx="33">
                  <c:v>1022.37</c:v>
                </c:pt>
                <c:pt idx="34">
                  <c:v>1025.9100000000001</c:v>
                </c:pt>
                <c:pt idx="35">
                  <c:v>1031.94</c:v>
                </c:pt>
                <c:pt idx="36">
                  <c:v>1029.3599999999999</c:v>
                </c:pt>
                <c:pt idx="37">
                  <c:v>1041.53</c:v>
                </c:pt>
                <c:pt idx="38">
                  <c:v>1036.23</c:v>
                </c:pt>
                <c:pt idx="39">
                  <c:v>1032.73</c:v>
                </c:pt>
                <c:pt idx="40">
                  <c:v>1043.5</c:v>
                </c:pt>
                <c:pt idx="41">
                  <c:v>1055.26</c:v>
                </c:pt>
                <c:pt idx="42">
                  <c:v>1050.1300000000001</c:v>
                </c:pt>
                <c:pt idx="43">
                  <c:v>1062.44</c:v>
                </c:pt>
                <c:pt idx="44">
                  <c:v>1052.78</c:v>
                </c:pt>
                <c:pt idx="45">
                  <c:v>1066.49</c:v>
                </c:pt>
                <c:pt idx="46">
                  <c:v>1070.58</c:v>
                </c:pt>
                <c:pt idx="47">
                  <c:v>1093.69</c:v>
                </c:pt>
                <c:pt idx="48">
                  <c:v>1103.4100000000001</c:v>
                </c:pt>
                <c:pt idx="49">
                  <c:v>1109.76</c:v>
                </c:pt>
                <c:pt idx="50">
                  <c:v>1120.78</c:v>
                </c:pt>
                <c:pt idx="51">
                  <c:v>1119.1099999999999</c:v>
                </c:pt>
                <c:pt idx="52">
                  <c:v>1124.5999999999999</c:v>
                </c:pt>
                <c:pt idx="53">
                  <c:v>1122.45</c:v>
                </c:pt>
                <c:pt idx="54">
                  <c:v>1120.33</c:v>
                </c:pt>
                <c:pt idx="55">
                  <c:v>1109.21</c:v>
                </c:pt>
                <c:pt idx="56">
                  <c:v>1122.73</c:v>
                </c:pt>
                <c:pt idx="57">
                  <c:v>1132.0899999999999</c:v>
                </c:pt>
                <c:pt idx="58">
                  <c:v>1128.18</c:v>
                </c:pt>
                <c:pt idx="59">
                  <c:v>1129.8399999999999</c:v>
                </c:pt>
                <c:pt idx="60">
                  <c:v>1111.53</c:v>
                </c:pt>
                <c:pt idx="61">
                  <c:v>1105.03</c:v>
                </c:pt>
                <c:pt idx="62">
                  <c:v>1099.93</c:v>
                </c:pt>
                <c:pt idx="63">
                  <c:v>1100.8900000000001</c:v>
                </c:pt>
                <c:pt idx="64">
                  <c:v>1111.18</c:v>
                </c:pt>
                <c:pt idx="65">
                  <c:v>1126.58</c:v>
                </c:pt>
                <c:pt idx="66">
                  <c:v>1136</c:v>
                </c:pt>
                <c:pt idx="67">
                  <c:v>1148.57</c:v>
                </c:pt>
                <c:pt idx="68">
                  <c:v>1133.8499999999999</c:v>
                </c:pt>
                <c:pt idx="69">
                  <c:v>1157.31</c:v>
                </c:pt>
                <c:pt idx="70">
                  <c:v>1086.2</c:v>
                </c:pt>
                <c:pt idx="71">
                  <c:v>1050.0999999999999</c:v>
                </c:pt>
                <c:pt idx="72">
                  <c:v>1073.18</c:v>
                </c:pt>
                <c:pt idx="73">
                  <c:v>1093.3499999999999</c:v>
                </c:pt>
                <c:pt idx="74">
                  <c:v>1106.49</c:v>
                </c:pt>
                <c:pt idx="75">
                  <c:v>1106.6600000000001</c:v>
                </c:pt>
                <c:pt idx="76">
                  <c:v>1106.8499999999999</c:v>
                </c:pt>
                <c:pt idx="77">
                  <c:v>1097.49</c:v>
                </c:pt>
                <c:pt idx="78">
                  <c:v>1099.47</c:v>
                </c:pt>
                <c:pt idx="79">
                  <c:v>1106.69</c:v>
                </c:pt>
                <c:pt idx="80">
                  <c:v>1125.6500000000001</c:v>
                </c:pt>
                <c:pt idx="81">
                  <c:v>1134.71</c:v>
                </c:pt>
                <c:pt idx="82">
                  <c:v>1150.8800000000001</c:v>
                </c:pt>
                <c:pt idx="83">
                  <c:v>1152.2</c:v>
                </c:pt>
                <c:pt idx="84">
                  <c:v>1162.94</c:v>
                </c:pt>
                <c:pt idx="85">
                  <c:v>1158.8499999999999</c:v>
                </c:pt>
                <c:pt idx="86">
                  <c:v>1169.45</c:v>
                </c:pt>
                <c:pt idx="87">
                  <c:v>1169.55</c:v>
                </c:pt>
                <c:pt idx="88">
                  <c:v>1182.82</c:v>
                </c:pt>
                <c:pt idx="89">
                  <c:v>1166.99</c:v>
                </c:pt>
                <c:pt idx="90">
                  <c:v>1194.23</c:v>
                </c:pt>
                <c:pt idx="91">
                  <c:v>1221.8699999999999</c:v>
                </c:pt>
                <c:pt idx="92">
                  <c:v>1236.22</c:v>
                </c:pt>
                <c:pt idx="93">
                  <c:v>1234.27</c:v>
                </c:pt>
                <c:pt idx="94">
                  <c:v>1231.22</c:v>
                </c:pt>
                <c:pt idx="95">
                  <c:v>1237.45</c:v>
                </c:pt>
                <c:pt idx="96">
                  <c:v>1232.97</c:v>
                </c:pt>
                <c:pt idx="97">
                  <c:v>1210.28</c:v>
                </c:pt>
                <c:pt idx="98">
                  <c:v>1215</c:v>
                </c:pt>
                <c:pt idx="99">
                  <c:v>1224.18</c:v>
                </c:pt>
                <c:pt idx="100">
                  <c:v>1241.32</c:v>
                </c:pt>
                <c:pt idx="101">
                  <c:v>1245.81</c:v>
                </c:pt>
                <c:pt idx="102">
                  <c:v>1240.06</c:v>
                </c:pt>
                <c:pt idx="103">
                  <c:v>1238.01</c:v>
                </c:pt>
                <c:pt idx="104">
                  <c:v>1246.75</c:v>
                </c:pt>
                <c:pt idx="105">
                  <c:v>1255.8399999999999</c:v>
                </c:pt>
                <c:pt idx="106">
                  <c:v>1265.3</c:v>
                </c:pt>
                <c:pt idx="107">
                  <c:v>1255.04</c:v>
                </c:pt>
                <c:pt idx="108">
                  <c:v>1246.94</c:v>
                </c:pt>
                <c:pt idx="109">
                  <c:v>1265.99</c:v>
                </c:pt>
                <c:pt idx="110">
                  <c:v>1282.56</c:v>
                </c:pt>
                <c:pt idx="111">
                  <c:v>1284.8399999999999</c:v>
                </c:pt>
                <c:pt idx="112">
                  <c:v>1296.97</c:v>
                </c:pt>
                <c:pt idx="113">
                  <c:v>1285.1199999999999</c:v>
                </c:pt>
                <c:pt idx="114">
                  <c:v>1283.4000000000001</c:v>
                </c:pt>
                <c:pt idx="115">
                  <c:v>1290.68</c:v>
                </c:pt>
                <c:pt idx="116">
                  <c:v>1292.31</c:v>
                </c:pt>
                <c:pt idx="117">
                  <c:v>1290.54</c:v>
                </c:pt>
                <c:pt idx="118">
                  <c:v>1285.6400000000001</c:v>
                </c:pt>
                <c:pt idx="119">
                  <c:v>1286.6300000000001</c:v>
                </c:pt>
                <c:pt idx="120">
                  <c:v>1292.78</c:v>
                </c:pt>
                <c:pt idx="121">
                  <c:v>1293.42</c:v>
                </c:pt>
                <c:pt idx="122">
                  <c:v>1292.8399999999999</c:v>
                </c:pt>
                <c:pt idx="123">
                  <c:v>1277.54</c:v>
                </c:pt>
                <c:pt idx="124">
                  <c:v>1256.94</c:v>
                </c:pt>
                <c:pt idx="125">
                  <c:v>1221.22</c:v>
                </c:pt>
                <c:pt idx="126">
                  <c:v>1224.2</c:v>
                </c:pt>
                <c:pt idx="127">
                  <c:v>1206.42</c:v>
                </c:pt>
                <c:pt idx="128">
                  <c:v>1211.32</c:v>
                </c:pt>
                <c:pt idx="129">
                  <c:v>1227.72</c:v>
                </c:pt>
                <c:pt idx="130">
                  <c:v>1225.69</c:v>
                </c:pt>
                <c:pt idx="131">
                  <c:v>1231.3499999999999</c:v>
                </c:pt>
                <c:pt idx="132">
                  <c:v>1227.69</c:v>
                </c:pt>
                <c:pt idx="133">
                  <c:v>1244.7</c:v>
                </c:pt>
                <c:pt idx="134">
                  <c:v>1260.6500000000001</c:v>
                </c:pt>
                <c:pt idx="135">
                  <c:v>1253.08</c:v>
                </c:pt>
                <c:pt idx="136">
                  <c:v>1237.7</c:v>
                </c:pt>
                <c:pt idx="137">
                  <c:v>1248.81</c:v>
                </c:pt>
                <c:pt idx="138">
                  <c:v>1254.22</c:v>
                </c:pt>
                <c:pt idx="139">
                  <c:v>1253.22</c:v>
                </c:pt>
                <c:pt idx="140">
                  <c:v>1263.56</c:v>
                </c:pt>
                <c:pt idx="141">
                  <c:v>1260.3</c:v>
                </c:pt>
                <c:pt idx="142">
                  <c:v>1260.77</c:v>
                </c:pt>
                <c:pt idx="143">
                  <c:v>1267</c:v>
                </c:pt>
                <c:pt idx="144">
                  <c:v>1270.4100000000001</c:v>
                </c:pt>
                <c:pt idx="145">
                  <c:v>1260.57</c:v>
                </c:pt>
                <c:pt idx="146">
                  <c:v>1262.79</c:v>
                </c:pt>
                <c:pt idx="147">
                  <c:v>1239.43</c:v>
                </c:pt>
                <c:pt idx="148">
                  <c:v>1235.74</c:v>
                </c:pt>
                <c:pt idx="149">
                  <c:v>1225.02</c:v>
                </c:pt>
                <c:pt idx="150">
                  <c:v>1233.96</c:v>
                </c:pt>
                <c:pt idx="151">
                  <c:v>1227.57</c:v>
                </c:pt>
                <c:pt idx="152">
                  <c:v>1237.8699999999999</c:v>
                </c:pt>
                <c:pt idx="153">
                  <c:v>1239.18</c:v>
                </c:pt>
                <c:pt idx="154">
                  <c:v>1243.56</c:v>
                </c:pt>
                <c:pt idx="155">
                  <c:v>1239.8800000000001</c:v>
                </c:pt>
                <c:pt idx="156">
                  <c:v>1257.7</c:v>
                </c:pt>
                <c:pt idx="157">
                  <c:v>1260.68</c:v>
                </c:pt>
                <c:pt idx="158">
                  <c:v>1260.95</c:v>
                </c:pt>
                <c:pt idx="159">
                  <c:v>1260.8499999999999</c:v>
                </c:pt>
                <c:pt idx="160">
                  <c:v>1263.5899999999999</c:v>
                </c:pt>
                <c:pt idx="161">
                  <c:v>1266.21</c:v>
                </c:pt>
                <c:pt idx="162">
                  <c:v>1256.83</c:v>
                </c:pt>
                <c:pt idx="163">
                  <c:v>1246.3699999999999</c:v>
                </c:pt>
                <c:pt idx="164">
                  <c:v>1242.44</c:v>
                </c:pt>
                <c:pt idx="165">
                  <c:v>1239.46</c:v>
                </c:pt>
                <c:pt idx="166">
                  <c:v>1269.69</c:v>
                </c:pt>
                <c:pt idx="167">
                  <c:v>1274.68</c:v>
                </c:pt>
                <c:pt idx="168">
                  <c:v>1277.33</c:v>
                </c:pt>
                <c:pt idx="169">
                  <c:v>1276.47</c:v>
                </c:pt>
                <c:pt idx="170">
                  <c:v>1302.9000000000001</c:v>
                </c:pt>
                <c:pt idx="171">
                  <c:v>1297.0999999999999</c:v>
                </c:pt>
                <c:pt idx="172">
                  <c:v>1308.06</c:v>
                </c:pt>
                <c:pt idx="173">
                  <c:v>1321.19</c:v>
                </c:pt>
                <c:pt idx="174">
                  <c:v>1339.31</c:v>
                </c:pt>
                <c:pt idx="175">
                  <c:v>1338.73</c:v>
                </c:pt>
                <c:pt idx="176">
                  <c:v>1346.2</c:v>
                </c:pt>
                <c:pt idx="177">
                  <c:v>1349.04</c:v>
                </c:pt>
                <c:pt idx="178">
                  <c:v>1345.73</c:v>
                </c:pt>
                <c:pt idx="179">
                  <c:v>1345.81</c:v>
                </c:pt>
                <c:pt idx="180">
                  <c:v>1349.37</c:v>
                </c:pt>
                <c:pt idx="181">
                  <c:v>1345.82</c:v>
                </c:pt>
                <c:pt idx="182">
                  <c:v>1352.88</c:v>
                </c:pt>
                <c:pt idx="183">
                  <c:v>1349.21</c:v>
                </c:pt>
                <c:pt idx="184">
                  <c:v>1333.39</c:v>
                </c:pt>
                <c:pt idx="185">
                  <c:v>1334.29</c:v>
                </c:pt>
                <c:pt idx="186">
                  <c:v>1350.62</c:v>
                </c:pt>
                <c:pt idx="187">
                  <c:v>1372.44</c:v>
                </c:pt>
                <c:pt idx="188">
                  <c:v>1395.67</c:v>
                </c:pt>
                <c:pt idx="189">
                  <c:v>1411.72</c:v>
                </c:pt>
                <c:pt idx="190">
                  <c:v>1408.79</c:v>
                </c:pt>
                <c:pt idx="191">
                  <c:v>1409.9</c:v>
                </c:pt>
                <c:pt idx="192">
                  <c:v>1423.17</c:v>
                </c:pt>
                <c:pt idx="193">
                  <c:v>1422.41</c:v>
                </c:pt>
                <c:pt idx="194">
                  <c:v>1433.02</c:v>
                </c:pt>
                <c:pt idx="195">
                  <c:v>1423.31</c:v>
                </c:pt>
                <c:pt idx="196">
                  <c:v>1433.6</c:v>
                </c:pt>
                <c:pt idx="197">
                  <c:v>1452.62</c:v>
                </c:pt>
                <c:pt idx="198">
                  <c:v>1446.28</c:v>
                </c:pt>
                <c:pt idx="199">
                  <c:v>1443.4</c:v>
                </c:pt>
                <c:pt idx="200">
                  <c:v>1444.95</c:v>
                </c:pt>
                <c:pt idx="201">
                  <c:v>1445.6</c:v>
                </c:pt>
                <c:pt idx="202">
                  <c:v>1462.5</c:v>
                </c:pt>
                <c:pt idx="203">
                  <c:v>1441.05</c:v>
                </c:pt>
                <c:pt idx="204">
                  <c:v>1444.81</c:v>
                </c:pt>
                <c:pt idx="205">
                  <c:v>1438.43</c:v>
                </c:pt>
                <c:pt idx="206">
                  <c:v>1438.9</c:v>
                </c:pt>
                <c:pt idx="207">
                  <c:v>1440.63</c:v>
                </c:pt>
                <c:pt idx="208">
                  <c:v>1451.99</c:v>
                </c:pt>
                <c:pt idx="209">
                  <c:v>1450.58</c:v>
                </c:pt>
                <c:pt idx="210">
                  <c:v>1458.73</c:v>
                </c:pt>
                <c:pt idx="211">
                  <c:v>1459.01</c:v>
                </c:pt>
                <c:pt idx="212">
                  <c:v>1460.29</c:v>
                </c:pt>
                <c:pt idx="213">
                  <c:v>1457.49</c:v>
                </c:pt>
                <c:pt idx="214">
                  <c:v>1451.1</c:v>
                </c:pt>
                <c:pt idx="215">
                  <c:v>1457.08</c:v>
                </c:pt>
                <c:pt idx="216">
                  <c:v>1451.41</c:v>
                </c:pt>
                <c:pt idx="217">
                  <c:v>1434.58</c:v>
                </c:pt>
                <c:pt idx="218">
                  <c:v>1433.41</c:v>
                </c:pt>
                <c:pt idx="219">
                  <c:v>1426.65</c:v>
                </c:pt>
                <c:pt idx="220">
                  <c:v>1430.93</c:v>
                </c:pt>
                <c:pt idx="221">
                  <c:v>1431.99</c:v>
                </c:pt>
                <c:pt idx="222">
                  <c:v>1460.38</c:v>
                </c:pt>
                <c:pt idx="223">
                  <c:v>1478.91</c:v>
                </c:pt>
                <c:pt idx="224">
                  <c:v>1478.44</c:v>
                </c:pt>
                <c:pt idx="225">
                  <c:v>1484.21</c:v>
                </c:pt>
                <c:pt idx="226">
                  <c:v>1473.82</c:v>
                </c:pt>
                <c:pt idx="227">
                  <c:v>1465.87</c:v>
                </c:pt>
                <c:pt idx="228">
                  <c:v>1492.01</c:v>
                </c:pt>
                <c:pt idx="229">
                  <c:v>1498.07</c:v>
                </c:pt>
                <c:pt idx="230">
                  <c:v>1506.39</c:v>
                </c:pt>
                <c:pt idx="231">
                  <c:v>1520.76</c:v>
                </c:pt>
                <c:pt idx="232">
                  <c:v>1518.24</c:v>
                </c:pt>
                <c:pt idx="233">
                  <c:v>1519.47</c:v>
                </c:pt>
                <c:pt idx="234">
                  <c:v>1523.38</c:v>
                </c:pt>
                <c:pt idx="235">
                  <c:v>1523.92</c:v>
                </c:pt>
                <c:pt idx="236">
                  <c:v>1527.65</c:v>
                </c:pt>
                <c:pt idx="237">
                  <c:v>1530.18</c:v>
                </c:pt>
                <c:pt idx="238">
                  <c:v>1537.16</c:v>
                </c:pt>
                <c:pt idx="239">
                  <c:v>1532.29</c:v>
                </c:pt>
                <c:pt idx="240">
                  <c:v>1534.17</c:v>
                </c:pt>
                <c:pt idx="241">
                  <c:v>1535.26</c:v>
                </c:pt>
                <c:pt idx="242">
                  <c:v>1551.26</c:v>
                </c:pt>
                <c:pt idx="243">
                  <c:v>1554.74</c:v>
                </c:pt>
                <c:pt idx="244">
                  <c:v>1543.28</c:v>
                </c:pt>
                <c:pt idx="245">
                  <c:v>1537.88</c:v>
                </c:pt>
                <c:pt idx="246">
                  <c:v>1554.01</c:v>
                </c:pt>
                <c:pt idx="247">
                  <c:v>1541.91</c:v>
                </c:pt>
                <c:pt idx="248">
                  <c:v>1567.95</c:v>
                </c:pt>
                <c:pt idx="249">
                  <c:v>1543.08</c:v>
                </c:pt>
                <c:pt idx="250">
                  <c:v>1531.96</c:v>
                </c:pt>
                <c:pt idx="251">
                  <c:v>1525.53</c:v>
                </c:pt>
                <c:pt idx="252">
                  <c:v>1528.49</c:v>
                </c:pt>
                <c:pt idx="253">
                  <c:v>1533.99</c:v>
                </c:pt>
                <c:pt idx="254">
                  <c:v>1534.73</c:v>
                </c:pt>
                <c:pt idx="255">
                  <c:v>1547.75</c:v>
                </c:pt>
                <c:pt idx="256">
                  <c:v>1554.16</c:v>
                </c:pt>
                <c:pt idx="257">
                  <c:v>1547.08</c:v>
                </c:pt>
                <c:pt idx="258">
                  <c:v>1552.22</c:v>
                </c:pt>
                <c:pt idx="259">
                  <c:v>1562.22</c:v>
                </c:pt>
                <c:pt idx="260">
                  <c:v>1563.17</c:v>
                </c:pt>
                <c:pt idx="261">
                  <c:v>1572.35</c:v>
                </c:pt>
                <c:pt idx="262">
                  <c:v>1551.4</c:v>
                </c:pt>
                <c:pt idx="263">
                  <c:v>1555.93</c:v>
                </c:pt>
                <c:pt idx="264">
                  <c:v>1553.61</c:v>
                </c:pt>
                <c:pt idx="265">
                  <c:v>1551.87</c:v>
                </c:pt>
                <c:pt idx="266">
                  <c:v>1551.53</c:v>
                </c:pt>
                <c:pt idx="267">
                  <c:v>1561.76</c:v>
                </c:pt>
                <c:pt idx="268">
                  <c:v>1561.19</c:v>
                </c:pt>
                <c:pt idx="269">
                  <c:v>1569.01</c:v>
                </c:pt>
                <c:pt idx="270">
                  <c:v>1570.03</c:v>
                </c:pt>
                <c:pt idx="271">
                  <c:v>1562.21</c:v>
                </c:pt>
                <c:pt idx="272">
                  <c:v>1553.87</c:v>
                </c:pt>
                <c:pt idx="273">
                  <c:v>1548.79</c:v>
                </c:pt>
                <c:pt idx="274">
                  <c:v>1542.28</c:v>
                </c:pt>
                <c:pt idx="275">
                  <c:v>1543.93</c:v>
                </c:pt>
                <c:pt idx="276">
                  <c:v>1539.06</c:v>
                </c:pt>
                <c:pt idx="277">
                  <c:v>1536.67</c:v>
                </c:pt>
                <c:pt idx="278">
                  <c:v>1527.39</c:v>
                </c:pt>
                <c:pt idx="279">
                  <c:v>1517.32</c:v>
                </c:pt>
                <c:pt idx="280">
                  <c:v>1516.71</c:v>
                </c:pt>
                <c:pt idx="281">
                  <c:v>1531.99</c:v>
                </c:pt>
                <c:pt idx="282">
                  <c:v>1530.19</c:v>
                </c:pt>
                <c:pt idx="283">
                  <c:v>1528.11</c:v>
                </c:pt>
                <c:pt idx="284">
                  <c:v>1543.8</c:v>
                </c:pt>
                <c:pt idx="285">
                  <c:v>1541.94</c:v>
                </c:pt>
                <c:pt idx="286">
                  <c:v>1575.32</c:v>
                </c:pt>
                <c:pt idx="287">
                  <c:v>1586.44</c:v>
                </c:pt>
                <c:pt idx="288">
                  <c:v>1583.13</c:v>
                </c:pt>
                <c:pt idx="289">
                  <c:v>1593.73</c:v>
                </c:pt>
                <c:pt idx="290">
                  <c:v>1585.34</c:v>
                </c:pt>
                <c:pt idx="291">
                  <c:v>1594.2</c:v>
                </c:pt>
                <c:pt idx="292">
                  <c:v>1574.83</c:v>
                </c:pt>
                <c:pt idx="293">
                  <c:v>1573.63</c:v>
                </c:pt>
                <c:pt idx="294">
                  <c:v>1578.11</c:v>
                </c:pt>
                <c:pt idx="295">
                  <c:v>1582.4</c:v>
                </c:pt>
                <c:pt idx="296">
                  <c:v>1581.76</c:v>
                </c:pt>
                <c:pt idx="297">
                  <c:v>1582.75</c:v>
                </c:pt>
                <c:pt idx="298">
                  <c:v>1600.87</c:v>
                </c:pt>
                <c:pt idx="299">
                  <c:v>1601.84</c:v>
                </c:pt>
                <c:pt idx="300">
                  <c:v>1605.97</c:v>
                </c:pt>
                <c:pt idx="301">
                  <c:v>1623.98</c:v>
                </c:pt>
                <c:pt idx="302">
                  <c:v>1641.41</c:v>
                </c:pt>
                <c:pt idx="303">
                  <c:v>1598.6</c:v>
                </c:pt>
                <c:pt idx="304">
                  <c:v>1605.15</c:v>
                </c:pt>
                <c:pt idx="305">
                  <c:v>1620.08</c:v>
                </c:pt>
                <c:pt idx="306">
                  <c:v>1631.55</c:v>
                </c:pt>
                <c:pt idx="307">
                  <c:v>1625</c:v>
                </c:pt>
                <c:pt idx="308">
                  <c:v>1629.52</c:v>
                </c:pt>
                <c:pt idx="309">
                  <c:v>1640.73</c:v>
                </c:pt>
                <c:pt idx="310">
                  <c:v>1642.33</c:v>
                </c:pt>
                <c:pt idx="311">
                  <c:v>1643.89</c:v>
                </c:pt>
                <c:pt idx="312">
                  <c:v>1644.42</c:v>
                </c:pt>
                <c:pt idx="313">
                  <c:v>1645.72</c:v>
                </c:pt>
                <c:pt idx="314">
                  <c:v>1649.03</c:v>
                </c:pt>
                <c:pt idx="315">
                  <c:v>1655.54</c:v>
                </c:pt>
                <c:pt idx="316">
                  <c:v>1663.14</c:v>
                </c:pt>
                <c:pt idx="317">
                  <c:v>1664.55</c:v>
                </c:pt>
                <c:pt idx="318">
                  <c:v>1671.82</c:v>
                </c:pt>
                <c:pt idx="319">
                  <c:v>1699.45</c:v>
                </c:pt>
                <c:pt idx="320">
                  <c:v>1675.22</c:v>
                </c:pt>
                <c:pt idx="321">
                  <c:v>1663.17</c:v>
                </c:pt>
                <c:pt idx="322">
                  <c:v>1671.72</c:v>
                </c:pt>
                <c:pt idx="323">
                  <c:v>1671.07</c:v>
                </c:pt>
                <c:pt idx="324">
                  <c:v>1659.19</c:v>
                </c:pt>
                <c:pt idx="325">
                  <c:v>1660.89</c:v>
                </c:pt>
                <c:pt idx="326">
                  <c:v>1687.03</c:v>
                </c:pt>
                <c:pt idx="327">
                  <c:v>1680.8</c:v>
                </c:pt>
                <c:pt idx="328">
                  <c:v>1696.01</c:v>
                </c:pt>
                <c:pt idx="329">
                  <c:v>1694.97</c:v>
                </c:pt>
                <c:pt idx="330">
                  <c:v>1694.66</c:v>
                </c:pt>
                <c:pt idx="331">
                  <c:v>1696.92</c:v>
                </c:pt>
                <c:pt idx="332">
                  <c:v>1680.48</c:v>
                </c:pt>
                <c:pt idx="333">
                  <c:v>1697.94</c:v>
                </c:pt>
                <c:pt idx="334">
                  <c:v>1673.87</c:v>
                </c:pt>
                <c:pt idx="335">
                  <c:v>1669.81</c:v>
                </c:pt>
                <c:pt idx="336">
                  <c:v>1664.86</c:v>
                </c:pt>
                <c:pt idx="337">
                  <c:v>1661.72</c:v>
                </c:pt>
                <c:pt idx="338">
                  <c:v>1684.03</c:v>
                </c:pt>
                <c:pt idx="339">
                  <c:v>1674.92</c:v>
                </c:pt>
                <c:pt idx="340">
                  <c:v>1687.48</c:v>
                </c:pt>
                <c:pt idx="341">
                  <c:v>1703.38</c:v>
                </c:pt>
                <c:pt idx="342">
                  <c:v>1706.8</c:v>
                </c:pt>
                <c:pt idx="343">
                  <c:v>1729.46</c:v>
                </c:pt>
                <c:pt idx="344">
                  <c:v>1731.25</c:v>
                </c:pt>
                <c:pt idx="345">
                  <c:v>1742.86</c:v>
                </c:pt>
                <c:pt idx="346">
                  <c:v>1741.96</c:v>
                </c:pt>
                <c:pt idx="347">
                  <c:v>1744.7</c:v>
                </c:pt>
                <c:pt idx="348">
                  <c:v>1740.7</c:v>
                </c:pt>
                <c:pt idx="349">
                  <c:v>1748.86</c:v>
                </c:pt>
                <c:pt idx="350">
                  <c:v>1742.61</c:v>
                </c:pt>
                <c:pt idx="351">
                  <c:v>1742.25</c:v>
                </c:pt>
                <c:pt idx="352">
                  <c:v>1751.08</c:v>
                </c:pt>
                <c:pt idx="353">
                  <c:v>1762.64</c:v>
                </c:pt>
                <c:pt idx="354">
                  <c:v>1746.6</c:v>
                </c:pt>
                <c:pt idx="355">
                  <c:v>1746.4</c:v>
                </c:pt>
                <c:pt idx="356">
                  <c:v>1740.45</c:v>
                </c:pt>
                <c:pt idx="357">
                  <c:v>1758.04</c:v>
                </c:pt>
                <c:pt idx="358">
                  <c:v>1746.95</c:v>
                </c:pt>
                <c:pt idx="359">
                  <c:v>1751.74</c:v>
                </c:pt>
                <c:pt idx="360">
                  <c:v>1755.59</c:v>
                </c:pt>
                <c:pt idx="361">
                  <c:v>1765.91</c:v>
                </c:pt>
                <c:pt idx="362">
                  <c:v>1759.09</c:v>
                </c:pt>
                <c:pt idx="363">
                  <c:v>1751.61</c:v>
                </c:pt>
                <c:pt idx="364">
                  <c:v>1722.8</c:v>
                </c:pt>
                <c:pt idx="365">
                  <c:v>1714.99</c:v>
                </c:pt>
                <c:pt idx="366">
                  <c:v>1751.01</c:v>
                </c:pt>
                <c:pt idx="367">
                  <c:v>1750.78</c:v>
                </c:pt>
                <c:pt idx="368">
                  <c:v>1753.69</c:v>
                </c:pt>
                <c:pt idx="369">
                  <c:v>1737.55</c:v>
                </c:pt>
                <c:pt idx="370">
                  <c:v>1737.38</c:v>
                </c:pt>
                <c:pt idx="371">
                  <c:v>1737.54</c:v>
                </c:pt>
                <c:pt idx="372">
                  <c:v>1755.58</c:v>
                </c:pt>
                <c:pt idx="373">
                  <c:v>1764.81</c:v>
                </c:pt>
                <c:pt idx="374">
                  <c:v>1764.88</c:v>
                </c:pt>
                <c:pt idx="375">
                  <c:v>1768.42</c:v>
                </c:pt>
                <c:pt idx="376">
                  <c:v>1765.99</c:v>
                </c:pt>
                <c:pt idx="377">
                  <c:v>1763.86</c:v>
                </c:pt>
                <c:pt idx="378">
                  <c:v>1776.15</c:v>
                </c:pt>
                <c:pt idx="379">
                  <c:v>1788.5</c:v>
                </c:pt>
                <c:pt idx="380">
                  <c:v>1795.44</c:v>
                </c:pt>
                <c:pt idx="381">
                  <c:v>1792.29</c:v>
                </c:pt>
                <c:pt idx="382">
                  <c:v>1775.68</c:v>
                </c:pt>
                <c:pt idx="383">
                  <c:v>1782.71</c:v>
                </c:pt>
                <c:pt idx="384">
                  <c:v>1789.43</c:v>
                </c:pt>
                <c:pt idx="385">
                  <c:v>1783.81</c:v>
                </c:pt>
                <c:pt idx="386">
                  <c:v>1814.02</c:v>
                </c:pt>
                <c:pt idx="387">
                  <c:v>1819.57</c:v>
                </c:pt>
                <c:pt idx="388">
                  <c:v>1828.52</c:v>
                </c:pt>
                <c:pt idx="389">
                  <c:v>1823.75</c:v>
                </c:pt>
                <c:pt idx="390">
                  <c:v>1839.55</c:v>
                </c:pt>
                <c:pt idx="391">
                  <c:v>1854.94</c:v>
                </c:pt>
                <c:pt idx="392">
                  <c:v>1858.11</c:v>
                </c:pt>
                <c:pt idx="393">
                  <c:v>1860.54</c:v>
                </c:pt>
                <c:pt idx="394">
                  <c:v>1853.64</c:v>
                </c:pt>
                <c:pt idx="395">
                  <c:v>1854.84</c:v>
                </c:pt>
                <c:pt idx="396">
                  <c:v>1828.71</c:v>
                </c:pt>
                <c:pt idx="397">
                  <c:v>1820.11</c:v>
                </c:pt>
                <c:pt idx="398">
                  <c:v>1844.9</c:v>
                </c:pt>
                <c:pt idx="399">
                  <c:v>1849.88</c:v>
                </c:pt>
                <c:pt idx="400">
                  <c:v>1857.47</c:v>
                </c:pt>
                <c:pt idx="401">
                  <c:v>1865.12</c:v>
                </c:pt>
                <c:pt idx="402">
                  <c:v>1873.02</c:v>
                </c:pt>
                <c:pt idx="403">
                  <c:v>1868.65</c:v>
                </c:pt>
                <c:pt idx="404">
                  <c:v>1877.72</c:v>
                </c:pt>
                <c:pt idx="405">
                  <c:v>1878.88</c:v>
                </c:pt>
                <c:pt idx="406">
                  <c:v>1886.53</c:v>
                </c:pt>
                <c:pt idx="407">
                  <c:v>1896.67</c:v>
                </c:pt>
                <c:pt idx="408">
                  <c:v>1900.65</c:v>
                </c:pt>
                <c:pt idx="409">
                  <c:v>1904.03</c:v>
                </c:pt>
                <c:pt idx="410">
                  <c:v>1914.68</c:v>
                </c:pt>
                <c:pt idx="411">
                  <c:v>1918.74</c:v>
                </c:pt>
                <c:pt idx="412">
                  <c:v>1915.53</c:v>
                </c:pt>
                <c:pt idx="413">
                  <c:v>1929.98</c:v>
                </c:pt>
                <c:pt idx="414">
                  <c:v>1923.88</c:v>
                </c:pt>
                <c:pt idx="415">
                  <c:v>1927.64</c:v>
                </c:pt>
                <c:pt idx="416">
                  <c:v>1924.79</c:v>
                </c:pt>
                <c:pt idx="417">
                  <c:v>1930.68</c:v>
                </c:pt>
                <c:pt idx="418">
                  <c:v>1911.34</c:v>
                </c:pt>
                <c:pt idx="419">
                  <c:v>1912.53</c:v>
                </c:pt>
                <c:pt idx="420">
                  <c:v>1922.68</c:v>
                </c:pt>
                <c:pt idx="421">
                  <c:v>1925.21</c:v>
                </c:pt>
                <c:pt idx="422">
                  <c:v>1938.65</c:v>
                </c:pt>
                <c:pt idx="423">
                  <c:v>1945.41</c:v>
                </c:pt>
                <c:pt idx="424">
                  <c:v>1945.63</c:v>
                </c:pt>
                <c:pt idx="425">
                  <c:v>1940.36</c:v>
                </c:pt>
                <c:pt idx="426">
                  <c:v>1944.69</c:v>
                </c:pt>
                <c:pt idx="427">
                  <c:v>1941.43</c:v>
                </c:pt>
                <c:pt idx="428">
                  <c:v>1944.32</c:v>
                </c:pt>
                <c:pt idx="429">
                  <c:v>1935.52</c:v>
                </c:pt>
                <c:pt idx="430">
                  <c:v>1937.16</c:v>
                </c:pt>
                <c:pt idx="431">
                  <c:v>1929.56</c:v>
                </c:pt>
                <c:pt idx="432">
                  <c:v>1930.33</c:v>
                </c:pt>
                <c:pt idx="433">
                  <c:v>1920.53</c:v>
                </c:pt>
                <c:pt idx="434">
                  <c:v>1945.84</c:v>
                </c:pt>
                <c:pt idx="435">
                  <c:v>1944.51</c:v>
                </c:pt>
                <c:pt idx="436">
                  <c:v>1955.29</c:v>
                </c:pt>
                <c:pt idx="437">
                  <c:v>1977.59</c:v>
                </c:pt>
                <c:pt idx="438">
                  <c:v>1969.62</c:v>
                </c:pt>
                <c:pt idx="439">
                  <c:v>1972</c:v>
                </c:pt>
                <c:pt idx="440">
                  <c:v>1984.87</c:v>
                </c:pt>
                <c:pt idx="441">
                  <c:v>1969.19</c:v>
                </c:pt>
                <c:pt idx="442">
                  <c:v>1972.34</c:v>
                </c:pt>
                <c:pt idx="443">
                  <c:v>1951.95</c:v>
                </c:pt>
                <c:pt idx="444">
                  <c:v>1954.39</c:v>
                </c:pt>
                <c:pt idx="445">
                  <c:v>1932.62</c:v>
                </c:pt>
                <c:pt idx="446">
                  <c:v>1917.37</c:v>
                </c:pt>
                <c:pt idx="447">
                  <c:v>1933.88</c:v>
                </c:pt>
                <c:pt idx="448">
                  <c:v>1948.82</c:v>
                </c:pt>
                <c:pt idx="449">
                  <c:v>1946.25</c:v>
                </c:pt>
                <c:pt idx="450">
                  <c:v>1948.32</c:v>
                </c:pt>
                <c:pt idx="451">
                  <c:v>1946.61</c:v>
                </c:pt>
                <c:pt idx="452">
                  <c:v>1957.24</c:v>
                </c:pt>
                <c:pt idx="453">
                  <c:v>1987.52</c:v>
                </c:pt>
                <c:pt idx="454">
                  <c:v>1985.46</c:v>
                </c:pt>
                <c:pt idx="455">
                  <c:v>1984.35</c:v>
                </c:pt>
                <c:pt idx="456">
                  <c:v>1981.07</c:v>
                </c:pt>
                <c:pt idx="457">
                  <c:v>1973.63</c:v>
                </c:pt>
                <c:pt idx="458">
                  <c:v>1970.5</c:v>
                </c:pt>
                <c:pt idx="459">
                  <c:v>1962.2</c:v>
                </c:pt>
                <c:pt idx="460">
                  <c:v>1967.69</c:v>
                </c:pt>
                <c:pt idx="461">
                  <c:v>1970.51</c:v>
                </c:pt>
                <c:pt idx="462">
                  <c:v>1964.14</c:v>
                </c:pt>
                <c:pt idx="463">
                  <c:v>1964.14</c:v>
                </c:pt>
                <c:pt idx="464">
                  <c:v>1964.14</c:v>
                </c:pt>
              </c:numCache>
            </c:numRef>
          </c:val>
          <c:smooth val="0"/>
          <c:extLst>
            <c:ext xmlns:c16="http://schemas.microsoft.com/office/drawing/2014/chart" uri="{C3380CC4-5D6E-409C-BE32-E72D297353CC}">
              <c16:uniqueId val="{00000000-A698-4090-BE41-C96F6DBE7C08}"/>
            </c:ext>
          </c:extLst>
        </c:ser>
        <c:ser>
          <c:idx val="1"/>
          <c:order val="1"/>
          <c:tx>
            <c:strRef>
              <c:f>'Index Values-S&amp;P'!$C$2</c:f>
              <c:strCache>
                <c:ptCount val="1"/>
                <c:pt idx="0">
                  <c:v>Indxx 500 (TR) Index</c:v>
                </c:pt>
              </c:strCache>
            </c:strRef>
          </c:tx>
          <c:spPr>
            <a:ln w="25400" cap="rnd">
              <a:solidFill>
                <a:sysClr val="window" lastClr="FFFFFF">
                  <a:lumMod val="50000"/>
                </a:sysClr>
              </a:solidFill>
              <a:round/>
            </a:ln>
            <a:effectLst/>
          </c:spPr>
          <c:marker>
            <c:symbol val="none"/>
          </c:marker>
          <c:dLbls>
            <c:dLbl>
              <c:idx val="464"/>
              <c:layout>
                <c:manualLayout>
                  <c:x val="-3.4056864415779073E-3"/>
                  <c:y val="-9.2421921060659829E-17"/>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A698-4090-BE41-C96F6DBE7C08}"/>
                </c:ext>
              </c:extLst>
            </c:dLbl>
            <c:spPr>
              <a:noFill/>
              <a:ln>
                <a:noFill/>
              </a:ln>
              <a:effectLst/>
            </c:spPr>
            <c:txPr>
              <a:bodyPr wrap="square" lIns="38100" tIns="19050" rIns="38100" bIns="19050" anchor="ctr">
                <a:spAutoFit/>
              </a:bodyPr>
              <a:lstStyle/>
              <a:p>
                <a:pPr>
                  <a:defRPr sz="1200" b="1">
                    <a:solidFill>
                      <a:srgbClr val="656464"/>
                    </a:solidFill>
                    <a:latin typeface="FoundryFormSans-Medium" panose="02000600050000020004" pitchFamily="2" charset="0"/>
                    <a:ea typeface="FoundryFormSans-Medium" panose="02000600050000020004" pitchFamily="2" charset="0"/>
                  </a:defRPr>
                </a:pPr>
                <a:endParaRPr lang="en-US"/>
              </a:p>
            </c:txPr>
            <c:showLegendKey val="0"/>
            <c:showVal val="0"/>
            <c:showCatName val="0"/>
            <c:showSerName val="0"/>
            <c:showPercent val="0"/>
            <c:showBubbleSize val="0"/>
            <c:extLst>
              <c:ext xmlns:c15="http://schemas.microsoft.com/office/drawing/2012/chart" uri="{CE6537A1-D6FC-4f65-9D91-7224C49458BB}">
                <c15:showLeaderLines val="1"/>
              </c:ext>
            </c:extLst>
          </c:dLbls>
          <c:cat>
            <c:numRef>
              <c:f>'Index Values-S&amp;P'!$A$3:$A$2342</c:f>
              <c:numCache>
                <c:formatCode>m/d/yyyy</c:formatCode>
                <c:ptCount val="2340"/>
                <c:pt idx="0">
                  <c:v>42447</c:v>
                </c:pt>
                <c:pt idx="1">
                  <c:v>42450</c:v>
                </c:pt>
                <c:pt idx="2">
                  <c:v>42451</c:v>
                </c:pt>
                <c:pt idx="3">
                  <c:v>42452</c:v>
                </c:pt>
                <c:pt idx="4">
                  <c:v>42453</c:v>
                </c:pt>
                <c:pt idx="5">
                  <c:v>42454</c:v>
                </c:pt>
                <c:pt idx="6">
                  <c:v>42457</c:v>
                </c:pt>
                <c:pt idx="7">
                  <c:v>42458</c:v>
                </c:pt>
                <c:pt idx="8">
                  <c:v>42459</c:v>
                </c:pt>
                <c:pt idx="9">
                  <c:v>42460</c:v>
                </c:pt>
                <c:pt idx="10">
                  <c:v>42461</c:v>
                </c:pt>
                <c:pt idx="11">
                  <c:v>42464</c:v>
                </c:pt>
                <c:pt idx="12">
                  <c:v>42465</c:v>
                </c:pt>
                <c:pt idx="13">
                  <c:v>42466</c:v>
                </c:pt>
                <c:pt idx="14">
                  <c:v>42467</c:v>
                </c:pt>
                <c:pt idx="15">
                  <c:v>42468</c:v>
                </c:pt>
                <c:pt idx="16">
                  <c:v>42471</c:v>
                </c:pt>
                <c:pt idx="17">
                  <c:v>42472</c:v>
                </c:pt>
                <c:pt idx="18">
                  <c:v>42473</c:v>
                </c:pt>
                <c:pt idx="19">
                  <c:v>42474</c:v>
                </c:pt>
                <c:pt idx="20">
                  <c:v>42475</c:v>
                </c:pt>
                <c:pt idx="21">
                  <c:v>42478</c:v>
                </c:pt>
                <c:pt idx="22">
                  <c:v>42479</c:v>
                </c:pt>
                <c:pt idx="23">
                  <c:v>42480</c:v>
                </c:pt>
                <c:pt idx="24">
                  <c:v>42481</c:v>
                </c:pt>
                <c:pt idx="25">
                  <c:v>42482</c:v>
                </c:pt>
                <c:pt idx="26">
                  <c:v>42485</c:v>
                </c:pt>
                <c:pt idx="27">
                  <c:v>42486</c:v>
                </c:pt>
                <c:pt idx="28">
                  <c:v>42487</c:v>
                </c:pt>
                <c:pt idx="29">
                  <c:v>42488</c:v>
                </c:pt>
                <c:pt idx="30">
                  <c:v>42489</c:v>
                </c:pt>
                <c:pt idx="31">
                  <c:v>42492</c:v>
                </c:pt>
                <c:pt idx="32">
                  <c:v>42493</c:v>
                </c:pt>
                <c:pt idx="33">
                  <c:v>42494</c:v>
                </c:pt>
                <c:pt idx="34">
                  <c:v>42495</c:v>
                </c:pt>
                <c:pt idx="35">
                  <c:v>42496</c:v>
                </c:pt>
                <c:pt idx="36">
                  <c:v>42499</c:v>
                </c:pt>
                <c:pt idx="37">
                  <c:v>42500</c:v>
                </c:pt>
                <c:pt idx="38">
                  <c:v>42501</c:v>
                </c:pt>
                <c:pt idx="39">
                  <c:v>42502</c:v>
                </c:pt>
                <c:pt idx="40">
                  <c:v>42503</c:v>
                </c:pt>
                <c:pt idx="41">
                  <c:v>42506</c:v>
                </c:pt>
                <c:pt idx="42">
                  <c:v>42507</c:v>
                </c:pt>
                <c:pt idx="43">
                  <c:v>42508</c:v>
                </c:pt>
                <c:pt idx="44">
                  <c:v>42509</c:v>
                </c:pt>
                <c:pt idx="45">
                  <c:v>42510</c:v>
                </c:pt>
                <c:pt idx="46">
                  <c:v>42513</c:v>
                </c:pt>
                <c:pt idx="47">
                  <c:v>42514</c:v>
                </c:pt>
                <c:pt idx="48">
                  <c:v>42515</c:v>
                </c:pt>
                <c:pt idx="49">
                  <c:v>42516</c:v>
                </c:pt>
                <c:pt idx="50">
                  <c:v>42517</c:v>
                </c:pt>
                <c:pt idx="51">
                  <c:v>42520</c:v>
                </c:pt>
                <c:pt idx="52">
                  <c:v>42521</c:v>
                </c:pt>
                <c:pt idx="53">
                  <c:v>42522</c:v>
                </c:pt>
                <c:pt idx="54">
                  <c:v>42523</c:v>
                </c:pt>
                <c:pt idx="55">
                  <c:v>42524</c:v>
                </c:pt>
                <c:pt idx="56">
                  <c:v>42527</c:v>
                </c:pt>
                <c:pt idx="57">
                  <c:v>42528</c:v>
                </c:pt>
                <c:pt idx="58">
                  <c:v>42529</c:v>
                </c:pt>
                <c:pt idx="59">
                  <c:v>42530</c:v>
                </c:pt>
                <c:pt idx="60">
                  <c:v>42531</c:v>
                </c:pt>
                <c:pt idx="61">
                  <c:v>42534</c:v>
                </c:pt>
                <c:pt idx="62">
                  <c:v>42535</c:v>
                </c:pt>
                <c:pt idx="63">
                  <c:v>42536</c:v>
                </c:pt>
                <c:pt idx="64">
                  <c:v>42537</c:v>
                </c:pt>
                <c:pt idx="65">
                  <c:v>42538</c:v>
                </c:pt>
                <c:pt idx="66">
                  <c:v>42541</c:v>
                </c:pt>
                <c:pt idx="67">
                  <c:v>42542</c:v>
                </c:pt>
                <c:pt idx="68">
                  <c:v>42543</c:v>
                </c:pt>
                <c:pt idx="69">
                  <c:v>42544</c:v>
                </c:pt>
                <c:pt idx="70">
                  <c:v>42545</c:v>
                </c:pt>
                <c:pt idx="71">
                  <c:v>42548</c:v>
                </c:pt>
                <c:pt idx="72">
                  <c:v>42549</c:v>
                </c:pt>
                <c:pt idx="73">
                  <c:v>42550</c:v>
                </c:pt>
                <c:pt idx="74">
                  <c:v>42551</c:v>
                </c:pt>
                <c:pt idx="75">
                  <c:v>42552</c:v>
                </c:pt>
                <c:pt idx="76">
                  <c:v>42555</c:v>
                </c:pt>
                <c:pt idx="77">
                  <c:v>42556</c:v>
                </c:pt>
                <c:pt idx="78">
                  <c:v>42557</c:v>
                </c:pt>
                <c:pt idx="79">
                  <c:v>42558</c:v>
                </c:pt>
                <c:pt idx="80">
                  <c:v>42559</c:v>
                </c:pt>
                <c:pt idx="81">
                  <c:v>42562</c:v>
                </c:pt>
                <c:pt idx="82">
                  <c:v>42563</c:v>
                </c:pt>
                <c:pt idx="83">
                  <c:v>42564</c:v>
                </c:pt>
                <c:pt idx="84">
                  <c:v>42565</c:v>
                </c:pt>
                <c:pt idx="85">
                  <c:v>42566</c:v>
                </c:pt>
                <c:pt idx="86">
                  <c:v>42569</c:v>
                </c:pt>
                <c:pt idx="87">
                  <c:v>42570</c:v>
                </c:pt>
                <c:pt idx="88">
                  <c:v>42571</c:v>
                </c:pt>
                <c:pt idx="89">
                  <c:v>42572</c:v>
                </c:pt>
                <c:pt idx="90">
                  <c:v>42573</c:v>
                </c:pt>
                <c:pt idx="91">
                  <c:v>42576</c:v>
                </c:pt>
                <c:pt idx="92">
                  <c:v>42577</c:v>
                </c:pt>
                <c:pt idx="93">
                  <c:v>42578</c:v>
                </c:pt>
                <c:pt idx="94">
                  <c:v>42579</c:v>
                </c:pt>
                <c:pt idx="95">
                  <c:v>42580</c:v>
                </c:pt>
                <c:pt idx="96">
                  <c:v>42583</c:v>
                </c:pt>
                <c:pt idx="97">
                  <c:v>42584</c:v>
                </c:pt>
                <c:pt idx="98">
                  <c:v>42585</c:v>
                </c:pt>
                <c:pt idx="99">
                  <c:v>42586</c:v>
                </c:pt>
                <c:pt idx="100">
                  <c:v>42587</c:v>
                </c:pt>
                <c:pt idx="101">
                  <c:v>42590</c:v>
                </c:pt>
                <c:pt idx="102">
                  <c:v>42591</c:v>
                </c:pt>
                <c:pt idx="103">
                  <c:v>42592</c:v>
                </c:pt>
                <c:pt idx="104">
                  <c:v>42593</c:v>
                </c:pt>
                <c:pt idx="105">
                  <c:v>42594</c:v>
                </c:pt>
                <c:pt idx="106">
                  <c:v>42597</c:v>
                </c:pt>
                <c:pt idx="107">
                  <c:v>42598</c:v>
                </c:pt>
                <c:pt idx="108">
                  <c:v>42599</c:v>
                </c:pt>
                <c:pt idx="109">
                  <c:v>42600</c:v>
                </c:pt>
                <c:pt idx="110">
                  <c:v>42601</c:v>
                </c:pt>
                <c:pt idx="111">
                  <c:v>42604</c:v>
                </c:pt>
                <c:pt idx="112">
                  <c:v>42605</c:v>
                </c:pt>
                <c:pt idx="113">
                  <c:v>42606</c:v>
                </c:pt>
                <c:pt idx="114">
                  <c:v>42607</c:v>
                </c:pt>
                <c:pt idx="115">
                  <c:v>42608</c:v>
                </c:pt>
                <c:pt idx="116">
                  <c:v>42611</c:v>
                </c:pt>
                <c:pt idx="117">
                  <c:v>42612</c:v>
                </c:pt>
                <c:pt idx="118">
                  <c:v>42613</c:v>
                </c:pt>
                <c:pt idx="119">
                  <c:v>42614</c:v>
                </c:pt>
                <c:pt idx="120">
                  <c:v>42615</c:v>
                </c:pt>
                <c:pt idx="121">
                  <c:v>42618</c:v>
                </c:pt>
                <c:pt idx="122">
                  <c:v>42619</c:v>
                </c:pt>
                <c:pt idx="123">
                  <c:v>42620</c:v>
                </c:pt>
                <c:pt idx="124">
                  <c:v>42621</c:v>
                </c:pt>
                <c:pt idx="125">
                  <c:v>42622</c:v>
                </c:pt>
                <c:pt idx="126">
                  <c:v>42625</c:v>
                </c:pt>
                <c:pt idx="127">
                  <c:v>42626</c:v>
                </c:pt>
                <c:pt idx="128">
                  <c:v>42627</c:v>
                </c:pt>
                <c:pt idx="129">
                  <c:v>42628</c:v>
                </c:pt>
                <c:pt idx="130">
                  <c:v>42629</c:v>
                </c:pt>
                <c:pt idx="131">
                  <c:v>42632</c:v>
                </c:pt>
                <c:pt idx="132">
                  <c:v>42633</c:v>
                </c:pt>
                <c:pt idx="133">
                  <c:v>42634</c:v>
                </c:pt>
                <c:pt idx="134">
                  <c:v>42635</c:v>
                </c:pt>
                <c:pt idx="135">
                  <c:v>42636</c:v>
                </c:pt>
                <c:pt idx="136">
                  <c:v>42639</c:v>
                </c:pt>
                <c:pt idx="137">
                  <c:v>42640</c:v>
                </c:pt>
                <c:pt idx="138">
                  <c:v>42641</c:v>
                </c:pt>
                <c:pt idx="139">
                  <c:v>42642</c:v>
                </c:pt>
                <c:pt idx="140">
                  <c:v>42643</c:v>
                </c:pt>
                <c:pt idx="141">
                  <c:v>42646</c:v>
                </c:pt>
                <c:pt idx="142">
                  <c:v>42647</c:v>
                </c:pt>
                <c:pt idx="143">
                  <c:v>42648</c:v>
                </c:pt>
                <c:pt idx="144">
                  <c:v>42649</c:v>
                </c:pt>
                <c:pt idx="145">
                  <c:v>42650</c:v>
                </c:pt>
                <c:pt idx="146">
                  <c:v>42653</c:v>
                </c:pt>
                <c:pt idx="147">
                  <c:v>42654</c:v>
                </c:pt>
                <c:pt idx="148">
                  <c:v>42655</c:v>
                </c:pt>
                <c:pt idx="149">
                  <c:v>42656</c:v>
                </c:pt>
                <c:pt idx="150">
                  <c:v>42657</c:v>
                </c:pt>
                <c:pt idx="151">
                  <c:v>42660</c:v>
                </c:pt>
                <c:pt idx="152">
                  <c:v>42661</c:v>
                </c:pt>
                <c:pt idx="153">
                  <c:v>42662</c:v>
                </c:pt>
                <c:pt idx="154">
                  <c:v>42663</c:v>
                </c:pt>
                <c:pt idx="155">
                  <c:v>42664</c:v>
                </c:pt>
                <c:pt idx="156">
                  <c:v>42667</c:v>
                </c:pt>
                <c:pt idx="157">
                  <c:v>42668</c:v>
                </c:pt>
                <c:pt idx="158">
                  <c:v>42669</c:v>
                </c:pt>
                <c:pt idx="159">
                  <c:v>42670</c:v>
                </c:pt>
                <c:pt idx="160">
                  <c:v>42671</c:v>
                </c:pt>
                <c:pt idx="161">
                  <c:v>42674</c:v>
                </c:pt>
                <c:pt idx="162">
                  <c:v>42675</c:v>
                </c:pt>
                <c:pt idx="163">
                  <c:v>42676</c:v>
                </c:pt>
                <c:pt idx="164">
                  <c:v>42677</c:v>
                </c:pt>
                <c:pt idx="165">
                  <c:v>42678</c:v>
                </c:pt>
                <c:pt idx="166">
                  <c:v>42681</c:v>
                </c:pt>
                <c:pt idx="167">
                  <c:v>42682</c:v>
                </c:pt>
                <c:pt idx="168">
                  <c:v>42683</c:v>
                </c:pt>
                <c:pt idx="169">
                  <c:v>42684</c:v>
                </c:pt>
                <c:pt idx="170">
                  <c:v>42685</c:v>
                </c:pt>
                <c:pt idx="171">
                  <c:v>42688</c:v>
                </c:pt>
                <c:pt idx="172">
                  <c:v>42689</c:v>
                </c:pt>
                <c:pt idx="173">
                  <c:v>42690</c:v>
                </c:pt>
                <c:pt idx="174">
                  <c:v>42691</c:v>
                </c:pt>
                <c:pt idx="175">
                  <c:v>42692</c:v>
                </c:pt>
                <c:pt idx="176">
                  <c:v>42695</c:v>
                </c:pt>
                <c:pt idx="177">
                  <c:v>42696</c:v>
                </c:pt>
                <c:pt idx="178">
                  <c:v>42697</c:v>
                </c:pt>
                <c:pt idx="179">
                  <c:v>42698</c:v>
                </c:pt>
                <c:pt idx="180">
                  <c:v>42699</c:v>
                </c:pt>
                <c:pt idx="181">
                  <c:v>42702</c:v>
                </c:pt>
                <c:pt idx="182">
                  <c:v>42703</c:v>
                </c:pt>
                <c:pt idx="183">
                  <c:v>42704</c:v>
                </c:pt>
                <c:pt idx="184">
                  <c:v>42705</c:v>
                </c:pt>
                <c:pt idx="185">
                  <c:v>42706</c:v>
                </c:pt>
                <c:pt idx="186">
                  <c:v>42709</c:v>
                </c:pt>
                <c:pt idx="187">
                  <c:v>42710</c:v>
                </c:pt>
                <c:pt idx="188">
                  <c:v>42711</c:v>
                </c:pt>
                <c:pt idx="189">
                  <c:v>42712</c:v>
                </c:pt>
                <c:pt idx="190">
                  <c:v>42713</c:v>
                </c:pt>
                <c:pt idx="191">
                  <c:v>42716</c:v>
                </c:pt>
                <c:pt idx="192">
                  <c:v>42717</c:v>
                </c:pt>
                <c:pt idx="193">
                  <c:v>42718</c:v>
                </c:pt>
                <c:pt idx="194">
                  <c:v>42719</c:v>
                </c:pt>
                <c:pt idx="195">
                  <c:v>42720</c:v>
                </c:pt>
                <c:pt idx="196">
                  <c:v>42723</c:v>
                </c:pt>
                <c:pt idx="197">
                  <c:v>42724</c:v>
                </c:pt>
                <c:pt idx="198">
                  <c:v>42725</c:v>
                </c:pt>
                <c:pt idx="199">
                  <c:v>42726</c:v>
                </c:pt>
                <c:pt idx="200">
                  <c:v>42727</c:v>
                </c:pt>
                <c:pt idx="201">
                  <c:v>42730</c:v>
                </c:pt>
                <c:pt idx="202">
                  <c:v>42731</c:v>
                </c:pt>
                <c:pt idx="203">
                  <c:v>42732</c:v>
                </c:pt>
                <c:pt idx="204">
                  <c:v>42733</c:v>
                </c:pt>
                <c:pt idx="205">
                  <c:v>42734</c:v>
                </c:pt>
                <c:pt idx="206">
                  <c:v>42737</c:v>
                </c:pt>
                <c:pt idx="207">
                  <c:v>42738</c:v>
                </c:pt>
                <c:pt idx="208">
                  <c:v>42739</c:v>
                </c:pt>
                <c:pt idx="209">
                  <c:v>42740</c:v>
                </c:pt>
                <c:pt idx="210">
                  <c:v>42741</c:v>
                </c:pt>
                <c:pt idx="211">
                  <c:v>42744</c:v>
                </c:pt>
                <c:pt idx="212">
                  <c:v>42745</c:v>
                </c:pt>
                <c:pt idx="213">
                  <c:v>42746</c:v>
                </c:pt>
                <c:pt idx="214">
                  <c:v>42747</c:v>
                </c:pt>
                <c:pt idx="215">
                  <c:v>42748</c:v>
                </c:pt>
                <c:pt idx="216">
                  <c:v>42751</c:v>
                </c:pt>
                <c:pt idx="217">
                  <c:v>42752</c:v>
                </c:pt>
                <c:pt idx="218">
                  <c:v>42753</c:v>
                </c:pt>
                <c:pt idx="219">
                  <c:v>42754</c:v>
                </c:pt>
                <c:pt idx="220">
                  <c:v>42755</c:v>
                </c:pt>
                <c:pt idx="221">
                  <c:v>42758</c:v>
                </c:pt>
                <c:pt idx="222">
                  <c:v>42759</c:v>
                </c:pt>
                <c:pt idx="223">
                  <c:v>42760</c:v>
                </c:pt>
                <c:pt idx="224">
                  <c:v>42761</c:v>
                </c:pt>
                <c:pt idx="225">
                  <c:v>42762</c:v>
                </c:pt>
                <c:pt idx="226">
                  <c:v>42765</c:v>
                </c:pt>
                <c:pt idx="227">
                  <c:v>42766</c:v>
                </c:pt>
                <c:pt idx="228">
                  <c:v>42767</c:v>
                </c:pt>
                <c:pt idx="229">
                  <c:v>42768</c:v>
                </c:pt>
                <c:pt idx="230">
                  <c:v>42769</c:v>
                </c:pt>
                <c:pt idx="231">
                  <c:v>42772</c:v>
                </c:pt>
                <c:pt idx="232">
                  <c:v>42773</c:v>
                </c:pt>
                <c:pt idx="233">
                  <c:v>42774</c:v>
                </c:pt>
                <c:pt idx="234">
                  <c:v>42775</c:v>
                </c:pt>
                <c:pt idx="235">
                  <c:v>42776</c:v>
                </c:pt>
                <c:pt idx="236">
                  <c:v>42779</c:v>
                </c:pt>
                <c:pt idx="237">
                  <c:v>42780</c:v>
                </c:pt>
                <c:pt idx="238">
                  <c:v>42781</c:v>
                </c:pt>
                <c:pt idx="239">
                  <c:v>42782</c:v>
                </c:pt>
                <c:pt idx="240">
                  <c:v>42783</c:v>
                </c:pt>
                <c:pt idx="241">
                  <c:v>42786</c:v>
                </c:pt>
                <c:pt idx="242">
                  <c:v>42787</c:v>
                </c:pt>
                <c:pt idx="243">
                  <c:v>42788</c:v>
                </c:pt>
                <c:pt idx="244">
                  <c:v>42789</c:v>
                </c:pt>
                <c:pt idx="245">
                  <c:v>42790</c:v>
                </c:pt>
                <c:pt idx="246">
                  <c:v>42793</c:v>
                </c:pt>
                <c:pt idx="247">
                  <c:v>42794</c:v>
                </c:pt>
                <c:pt idx="248">
                  <c:v>42795</c:v>
                </c:pt>
                <c:pt idx="249">
                  <c:v>42796</c:v>
                </c:pt>
                <c:pt idx="250">
                  <c:v>42797</c:v>
                </c:pt>
                <c:pt idx="251">
                  <c:v>42800</c:v>
                </c:pt>
                <c:pt idx="252">
                  <c:v>42801</c:v>
                </c:pt>
                <c:pt idx="253">
                  <c:v>42802</c:v>
                </c:pt>
                <c:pt idx="254">
                  <c:v>42803</c:v>
                </c:pt>
                <c:pt idx="255">
                  <c:v>42804</c:v>
                </c:pt>
                <c:pt idx="256">
                  <c:v>42807</c:v>
                </c:pt>
                <c:pt idx="257">
                  <c:v>42808</c:v>
                </c:pt>
                <c:pt idx="258">
                  <c:v>42809</c:v>
                </c:pt>
                <c:pt idx="259">
                  <c:v>42810</c:v>
                </c:pt>
                <c:pt idx="260">
                  <c:v>42811</c:v>
                </c:pt>
                <c:pt idx="261">
                  <c:v>42814</c:v>
                </c:pt>
                <c:pt idx="262">
                  <c:v>42815</c:v>
                </c:pt>
                <c:pt idx="263">
                  <c:v>42816</c:v>
                </c:pt>
                <c:pt idx="264">
                  <c:v>42817</c:v>
                </c:pt>
                <c:pt idx="265">
                  <c:v>42818</c:v>
                </c:pt>
                <c:pt idx="266">
                  <c:v>42821</c:v>
                </c:pt>
                <c:pt idx="267">
                  <c:v>42822</c:v>
                </c:pt>
                <c:pt idx="268">
                  <c:v>42823</c:v>
                </c:pt>
                <c:pt idx="269">
                  <c:v>42824</c:v>
                </c:pt>
                <c:pt idx="270">
                  <c:v>42825</c:v>
                </c:pt>
                <c:pt idx="271">
                  <c:v>42828</c:v>
                </c:pt>
                <c:pt idx="272">
                  <c:v>42829</c:v>
                </c:pt>
                <c:pt idx="273">
                  <c:v>42830</c:v>
                </c:pt>
                <c:pt idx="274">
                  <c:v>42831</c:v>
                </c:pt>
                <c:pt idx="275">
                  <c:v>42832</c:v>
                </c:pt>
                <c:pt idx="276">
                  <c:v>42835</c:v>
                </c:pt>
                <c:pt idx="277">
                  <c:v>42836</c:v>
                </c:pt>
                <c:pt idx="278">
                  <c:v>42837</c:v>
                </c:pt>
                <c:pt idx="279">
                  <c:v>42838</c:v>
                </c:pt>
                <c:pt idx="280">
                  <c:v>42839</c:v>
                </c:pt>
                <c:pt idx="281">
                  <c:v>42842</c:v>
                </c:pt>
                <c:pt idx="282">
                  <c:v>42843</c:v>
                </c:pt>
                <c:pt idx="283">
                  <c:v>42844</c:v>
                </c:pt>
                <c:pt idx="284">
                  <c:v>42845</c:v>
                </c:pt>
                <c:pt idx="285">
                  <c:v>42846</c:v>
                </c:pt>
                <c:pt idx="286">
                  <c:v>42849</c:v>
                </c:pt>
                <c:pt idx="287">
                  <c:v>42850</c:v>
                </c:pt>
                <c:pt idx="288">
                  <c:v>42851</c:v>
                </c:pt>
                <c:pt idx="289">
                  <c:v>42852</c:v>
                </c:pt>
                <c:pt idx="290">
                  <c:v>42853</c:v>
                </c:pt>
                <c:pt idx="291">
                  <c:v>42856</c:v>
                </c:pt>
                <c:pt idx="292">
                  <c:v>42857</c:v>
                </c:pt>
                <c:pt idx="293">
                  <c:v>42858</c:v>
                </c:pt>
                <c:pt idx="294">
                  <c:v>42859</c:v>
                </c:pt>
                <c:pt idx="295">
                  <c:v>42860</c:v>
                </c:pt>
                <c:pt idx="296">
                  <c:v>42863</c:v>
                </c:pt>
                <c:pt idx="297">
                  <c:v>42864</c:v>
                </c:pt>
                <c:pt idx="298">
                  <c:v>42865</c:v>
                </c:pt>
                <c:pt idx="299">
                  <c:v>42866</c:v>
                </c:pt>
                <c:pt idx="300">
                  <c:v>42867</c:v>
                </c:pt>
                <c:pt idx="301">
                  <c:v>42870</c:v>
                </c:pt>
                <c:pt idx="302">
                  <c:v>42871</c:v>
                </c:pt>
                <c:pt idx="303">
                  <c:v>42872</c:v>
                </c:pt>
                <c:pt idx="304">
                  <c:v>42873</c:v>
                </c:pt>
                <c:pt idx="305">
                  <c:v>42874</c:v>
                </c:pt>
                <c:pt idx="306">
                  <c:v>42877</c:v>
                </c:pt>
                <c:pt idx="307">
                  <c:v>42878</c:v>
                </c:pt>
                <c:pt idx="308">
                  <c:v>42879</c:v>
                </c:pt>
                <c:pt idx="309">
                  <c:v>42880</c:v>
                </c:pt>
                <c:pt idx="310">
                  <c:v>42881</c:v>
                </c:pt>
                <c:pt idx="311">
                  <c:v>42884</c:v>
                </c:pt>
                <c:pt idx="312">
                  <c:v>42885</c:v>
                </c:pt>
                <c:pt idx="313">
                  <c:v>42886</c:v>
                </c:pt>
                <c:pt idx="314">
                  <c:v>42887</c:v>
                </c:pt>
                <c:pt idx="315">
                  <c:v>42888</c:v>
                </c:pt>
                <c:pt idx="316">
                  <c:v>42891</c:v>
                </c:pt>
                <c:pt idx="317">
                  <c:v>42892</c:v>
                </c:pt>
                <c:pt idx="318">
                  <c:v>42893</c:v>
                </c:pt>
                <c:pt idx="319">
                  <c:v>42894</c:v>
                </c:pt>
                <c:pt idx="320">
                  <c:v>42895</c:v>
                </c:pt>
                <c:pt idx="321">
                  <c:v>42898</c:v>
                </c:pt>
                <c:pt idx="322">
                  <c:v>42899</c:v>
                </c:pt>
                <c:pt idx="323">
                  <c:v>42900</c:v>
                </c:pt>
                <c:pt idx="324">
                  <c:v>42901</c:v>
                </c:pt>
                <c:pt idx="325">
                  <c:v>42902</c:v>
                </c:pt>
                <c:pt idx="326">
                  <c:v>42905</c:v>
                </c:pt>
                <c:pt idx="327">
                  <c:v>42906</c:v>
                </c:pt>
                <c:pt idx="328">
                  <c:v>42907</c:v>
                </c:pt>
                <c:pt idx="329">
                  <c:v>42908</c:v>
                </c:pt>
                <c:pt idx="330">
                  <c:v>42909</c:v>
                </c:pt>
                <c:pt idx="331">
                  <c:v>42912</c:v>
                </c:pt>
                <c:pt idx="332">
                  <c:v>42913</c:v>
                </c:pt>
                <c:pt idx="333">
                  <c:v>42914</c:v>
                </c:pt>
                <c:pt idx="334">
                  <c:v>42915</c:v>
                </c:pt>
                <c:pt idx="335">
                  <c:v>42916</c:v>
                </c:pt>
                <c:pt idx="336">
                  <c:v>42919</c:v>
                </c:pt>
                <c:pt idx="337">
                  <c:v>42920</c:v>
                </c:pt>
                <c:pt idx="338">
                  <c:v>42921</c:v>
                </c:pt>
                <c:pt idx="339">
                  <c:v>42922</c:v>
                </c:pt>
                <c:pt idx="340">
                  <c:v>42923</c:v>
                </c:pt>
                <c:pt idx="341">
                  <c:v>42926</c:v>
                </c:pt>
                <c:pt idx="342">
                  <c:v>42927</c:v>
                </c:pt>
                <c:pt idx="343">
                  <c:v>42928</c:v>
                </c:pt>
                <c:pt idx="344">
                  <c:v>42929</c:v>
                </c:pt>
                <c:pt idx="345">
                  <c:v>42930</c:v>
                </c:pt>
                <c:pt idx="346">
                  <c:v>42933</c:v>
                </c:pt>
                <c:pt idx="347">
                  <c:v>42934</c:v>
                </c:pt>
                <c:pt idx="348">
                  <c:v>42935</c:v>
                </c:pt>
                <c:pt idx="349">
                  <c:v>42936</c:v>
                </c:pt>
                <c:pt idx="350">
                  <c:v>42937</c:v>
                </c:pt>
                <c:pt idx="351">
                  <c:v>42940</c:v>
                </c:pt>
                <c:pt idx="352">
                  <c:v>42941</c:v>
                </c:pt>
                <c:pt idx="353">
                  <c:v>42942</c:v>
                </c:pt>
                <c:pt idx="354">
                  <c:v>42943</c:v>
                </c:pt>
                <c:pt idx="355">
                  <c:v>42944</c:v>
                </c:pt>
                <c:pt idx="356">
                  <c:v>42947</c:v>
                </c:pt>
                <c:pt idx="357">
                  <c:v>42948</c:v>
                </c:pt>
                <c:pt idx="358">
                  <c:v>42949</c:v>
                </c:pt>
                <c:pt idx="359">
                  <c:v>42950</c:v>
                </c:pt>
                <c:pt idx="360">
                  <c:v>42951</c:v>
                </c:pt>
                <c:pt idx="361">
                  <c:v>42954</c:v>
                </c:pt>
                <c:pt idx="362">
                  <c:v>42955</c:v>
                </c:pt>
                <c:pt idx="363">
                  <c:v>42956</c:v>
                </c:pt>
                <c:pt idx="364">
                  <c:v>42957</c:v>
                </c:pt>
                <c:pt idx="365">
                  <c:v>42958</c:v>
                </c:pt>
                <c:pt idx="366">
                  <c:v>42961</c:v>
                </c:pt>
                <c:pt idx="367">
                  <c:v>42962</c:v>
                </c:pt>
                <c:pt idx="368">
                  <c:v>42963</c:v>
                </c:pt>
                <c:pt idx="369">
                  <c:v>42964</c:v>
                </c:pt>
                <c:pt idx="370">
                  <c:v>42965</c:v>
                </c:pt>
                <c:pt idx="371">
                  <c:v>42968</c:v>
                </c:pt>
                <c:pt idx="372">
                  <c:v>42969</c:v>
                </c:pt>
                <c:pt idx="373">
                  <c:v>42970</c:v>
                </c:pt>
                <c:pt idx="374">
                  <c:v>42971</c:v>
                </c:pt>
                <c:pt idx="375">
                  <c:v>42972</c:v>
                </c:pt>
                <c:pt idx="376">
                  <c:v>42975</c:v>
                </c:pt>
                <c:pt idx="377">
                  <c:v>42976</c:v>
                </c:pt>
                <c:pt idx="378">
                  <c:v>42977</c:v>
                </c:pt>
                <c:pt idx="379">
                  <c:v>42978</c:v>
                </c:pt>
                <c:pt idx="380">
                  <c:v>42979</c:v>
                </c:pt>
                <c:pt idx="381">
                  <c:v>42982</c:v>
                </c:pt>
                <c:pt idx="382">
                  <c:v>42983</c:v>
                </c:pt>
                <c:pt idx="383">
                  <c:v>42984</c:v>
                </c:pt>
                <c:pt idx="384">
                  <c:v>42985</c:v>
                </c:pt>
                <c:pt idx="385">
                  <c:v>42986</c:v>
                </c:pt>
                <c:pt idx="386">
                  <c:v>42989</c:v>
                </c:pt>
                <c:pt idx="387">
                  <c:v>42990</c:v>
                </c:pt>
                <c:pt idx="388">
                  <c:v>42991</c:v>
                </c:pt>
                <c:pt idx="389">
                  <c:v>42992</c:v>
                </c:pt>
                <c:pt idx="390">
                  <c:v>42993</c:v>
                </c:pt>
                <c:pt idx="391">
                  <c:v>42996</c:v>
                </c:pt>
                <c:pt idx="392">
                  <c:v>42997</c:v>
                </c:pt>
                <c:pt idx="393">
                  <c:v>42998</c:v>
                </c:pt>
                <c:pt idx="394">
                  <c:v>42999</c:v>
                </c:pt>
                <c:pt idx="395">
                  <c:v>43000</c:v>
                </c:pt>
                <c:pt idx="396">
                  <c:v>43003</c:v>
                </c:pt>
                <c:pt idx="397">
                  <c:v>43004</c:v>
                </c:pt>
                <c:pt idx="398">
                  <c:v>43005</c:v>
                </c:pt>
                <c:pt idx="399">
                  <c:v>43006</c:v>
                </c:pt>
                <c:pt idx="400">
                  <c:v>43007</c:v>
                </c:pt>
                <c:pt idx="401">
                  <c:v>43010</c:v>
                </c:pt>
                <c:pt idx="402">
                  <c:v>43011</c:v>
                </c:pt>
                <c:pt idx="403">
                  <c:v>43012</c:v>
                </c:pt>
                <c:pt idx="404">
                  <c:v>43013</c:v>
                </c:pt>
                <c:pt idx="405">
                  <c:v>43014</c:v>
                </c:pt>
                <c:pt idx="406">
                  <c:v>43017</c:v>
                </c:pt>
                <c:pt idx="407">
                  <c:v>43018</c:v>
                </c:pt>
                <c:pt idx="408">
                  <c:v>43019</c:v>
                </c:pt>
                <c:pt idx="409">
                  <c:v>43020</c:v>
                </c:pt>
                <c:pt idx="410">
                  <c:v>43021</c:v>
                </c:pt>
                <c:pt idx="411">
                  <c:v>43024</c:v>
                </c:pt>
                <c:pt idx="412">
                  <c:v>43025</c:v>
                </c:pt>
                <c:pt idx="413">
                  <c:v>43026</c:v>
                </c:pt>
                <c:pt idx="414">
                  <c:v>43027</c:v>
                </c:pt>
                <c:pt idx="415">
                  <c:v>43028</c:v>
                </c:pt>
                <c:pt idx="416">
                  <c:v>43031</c:v>
                </c:pt>
                <c:pt idx="417">
                  <c:v>43032</c:v>
                </c:pt>
                <c:pt idx="418">
                  <c:v>43033</c:v>
                </c:pt>
                <c:pt idx="419">
                  <c:v>43034</c:v>
                </c:pt>
                <c:pt idx="420">
                  <c:v>43035</c:v>
                </c:pt>
                <c:pt idx="421">
                  <c:v>43038</c:v>
                </c:pt>
                <c:pt idx="422">
                  <c:v>43039</c:v>
                </c:pt>
                <c:pt idx="423">
                  <c:v>43040</c:v>
                </c:pt>
                <c:pt idx="424">
                  <c:v>43041</c:v>
                </c:pt>
                <c:pt idx="425">
                  <c:v>43042</c:v>
                </c:pt>
                <c:pt idx="426">
                  <c:v>43045</c:v>
                </c:pt>
                <c:pt idx="427">
                  <c:v>43046</c:v>
                </c:pt>
                <c:pt idx="428">
                  <c:v>43047</c:v>
                </c:pt>
                <c:pt idx="429">
                  <c:v>43048</c:v>
                </c:pt>
                <c:pt idx="430">
                  <c:v>43049</c:v>
                </c:pt>
                <c:pt idx="431">
                  <c:v>43052</c:v>
                </c:pt>
                <c:pt idx="432">
                  <c:v>43053</c:v>
                </c:pt>
                <c:pt idx="433">
                  <c:v>43054</c:v>
                </c:pt>
                <c:pt idx="434">
                  <c:v>43055</c:v>
                </c:pt>
                <c:pt idx="435">
                  <c:v>43056</c:v>
                </c:pt>
                <c:pt idx="436">
                  <c:v>43059</c:v>
                </c:pt>
                <c:pt idx="437">
                  <c:v>43060</c:v>
                </c:pt>
                <c:pt idx="438">
                  <c:v>43061</c:v>
                </c:pt>
                <c:pt idx="439">
                  <c:v>43062</c:v>
                </c:pt>
                <c:pt idx="440">
                  <c:v>43063</c:v>
                </c:pt>
                <c:pt idx="441">
                  <c:v>43066</c:v>
                </c:pt>
                <c:pt idx="442">
                  <c:v>43067</c:v>
                </c:pt>
                <c:pt idx="443">
                  <c:v>43068</c:v>
                </c:pt>
                <c:pt idx="444">
                  <c:v>43069</c:v>
                </c:pt>
                <c:pt idx="445">
                  <c:v>43070</c:v>
                </c:pt>
                <c:pt idx="446">
                  <c:v>43073</c:v>
                </c:pt>
                <c:pt idx="447">
                  <c:v>43077</c:v>
                </c:pt>
                <c:pt idx="448">
                  <c:v>43080</c:v>
                </c:pt>
                <c:pt idx="449">
                  <c:v>43081</c:v>
                </c:pt>
                <c:pt idx="450">
                  <c:v>43082</c:v>
                </c:pt>
                <c:pt idx="451">
                  <c:v>43083</c:v>
                </c:pt>
                <c:pt idx="452">
                  <c:v>43084</c:v>
                </c:pt>
                <c:pt idx="453">
                  <c:v>43087</c:v>
                </c:pt>
                <c:pt idx="454">
                  <c:v>43088</c:v>
                </c:pt>
                <c:pt idx="455">
                  <c:v>43089</c:v>
                </c:pt>
                <c:pt idx="456">
                  <c:v>43090</c:v>
                </c:pt>
                <c:pt idx="457">
                  <c:v>43091</c:v>
                </c:pt>
                <c:pt idx="458">
                  <c:v>43094</c:v>
                </c:pt>
                <c:pt idx="459">
                  <c:v>43095</c:v>
                </c:pt>
                <c:pt idx="460">
                  <c:v>43096</c:v>
                </c:pt>
                <c:pt idx="461">
                  <c:v>43097</c:v>
                </c:pt>
                <c:pt idx="462">
                  <c:v>43098</c:v>
                </c:pt>
                <c:pt idx="463">
                  <c:v>43099</c:v>
                </c:pt>
                <c:pt idx="464">
                  <c:v>43100</c:v>
                </c:pt>
              </c:numCache>
            </c:numRef>
          </c:cat>
          <c:val>
            <c:numRef>
              <c:f>'Index Values-S&amp;P'!$C$3:$C$2342</c:f>
              <c:numCache>
                <c:formatCode>_(* #,##0_);_(* \(#,##0\);_(* "-"??_);_(@_)</c:formatCode>
                <c:ptCount val="2340"/>
                <c:pt idx="0">
                  <c:v>1000</c:v>
                </c:pt>
                <c:pt idx="1">
                  <c:v>1000.7606849702804</c:v>
                </c:pt>
                <c:pt idx="2">
                  <c:v>1000</c:v>
                </c:pt>
                <c:pt idx="3">
                  <c:v>993.17594820266072</c:v>
                </c:pt>
                <c:pt idx="4">
                  <c:v>992.92386074157935</c:v>
                </c:pt>
                <c:pt idx="5">
                  <c:v>992.92386074157935</c:v>
                </c:pt>
                <c:pt idx="6">
                  <c:v>993.28209029153686</c:v>
                </c:pt>
                <c:pt idx="7">
                  <c:v>1002.0874610812342</c:v>
                </c:pt>
                <c:pt idx="8">
                  <c:v>1006.6957967732806</c:v>
                </c:pt>
                <c:pt idx="9">
                  <c:v>1004.8958038494197</c:v>
                </c:pt>
                <c:pt idx="10">
                  <c:v>1010.985706198698</c:v>
                </c:pt>
                <c:pt idx="11">
                  <c:v>1007.9827696009058</c:v>
                </c:pt>
                <c:pt idx="12">
                  <c:v>997.98330031135015</c:v>
                </c:pt>
                <c:pt idx="13">
                  <c:v>1008.7965256156242</c:v>
                </c:pt>
                <c:pt idx="14">
                  <c:v>996.80689215963775</c:v>
                </c:pt>
                <c:pt idx="15">
                  <c:v>999.68599632040753</c:v>
                </c:pt>
                <c:pt idx="16">
                  <c:v>996.90861166147761</c:v>
                </c:pt>
                <c:pt idx="17">
                  <c:v>1006.7400226436458</c:v>
                </c:pt>
                <c:pt idx="18">
                  <c:v>1017.1507925275971</c:v>
                </c:pt>
                <c:pt idx="19">
                  <c:v>1017.4117251627513</c:v>
                </c:pt>
                <c:pt idx="20">
                  <c:v>1016.3945301443533</c:v>
                </c:pt>
                <c:pt idx="21">
                  <c:v>1023.2230045287291</c:v>
                </c:pt>
                <c:pt idx="22">
                  <c:v>1026.774341919049</c:v>
                </c:pt>
                <c:pt idx="23">
                  <c:v>1027.5173365411831</c:v>
                </c:pt>
                <c:pt idx="24">
                  <c:v>1022.3119515992076</c:v>
                </c:pt>
                <c:pt idx="25">
                  <c:v>1022.0200608547975</c:v>
                </c:pt>
                <c:pt idx="26">
                  <c:v>1020.2156453439004</c:v>
                </c:pt>
                <c:pt idx="27">
                  <c:v>1022.1483158788565</c:v>
                </c:pt>
                <c:pt idx="28">
                  <c:v>1024.3374964619304</c:v>
                </c:pt>
                <c:pt idx="29">
                  <c:v>1015.0014152278517</c:v>
                </c:pt>
                <c:pt idx="30">
                  <c:v>1009.787185111803</c:v>
                </c:pt>
                <c:pt idx="31">
                  <c:v>1017.7611095386359</c:v>
                </c:pt>
                <c:pt idx="32">
                  <c:v>1008.8142159637703</c:v>
                </c:pt>
                <c:pt idx="33">
                  <c:v>1003.131191621851</c:v>
                </c:pt>
                <c:pt idx="34">
                  <c:v>1003.2152207755449</c:v>
                </c:pt>
                <c:pt idx="35">
                  <c:v>1006.5940772714408</c:v>
                </c:pt>
                <c:pt idx="36">
                  <c:v>1007.4122558731957</c:v>
                </c:pt>
                <c:pt idx="37">
                  <c:v>1020.0254741013304</c:v>
                </c:pt>
                <c:pt idx="38">
                  <c:v>1010.9016770450044</c:v>
                </c:pt>
                <c:pt idx="39">
                  <c:v>1010.8441834135295</c:v>
                </c:pt>
                <c:pt idx="40">
                  <c:v>1002.4280002830457</c:v>
                </c:pt>
                <c:pt idx="41">
                  <c:v>1012.529189074441</c:v>
                </c:pt>
                <c:pt idx="42">
                  <c:v>1003.1798400792529</c:v>
                </c:pt>
                <c:pt idx="43">
                  <c:v>1003.4584630625532</c:v>
                </c:pt>
                <c:pt idx="44">
                  <c:v>999.80982875742995</c:v>
                </c:pt>
                <c:pt idx="45">
                  <c:v>1006.0833197707333</c:v>
                </c:pt>
                <c:pt idx="46">
                  <c:v>1004.0412176266628</c:v>
                </c:pt>
                <c:pt idx="47">
                  <c:v>1017.6034880943959</c:v>
                </c:pt>
                <c:pt idx="48">
                  <c:v>1024.5778614138128</c:v>
                </c:pt>
                <c:pt idx="49">
                  <c:v>1024.3969594714126</c:v>
                </c:pt>
                <c:pt idx="50">
                  <c:v>1028.842162291254</c:v>
                </c:pt>
                <c:pt idx="51">
                  <c:v>1028.842162291254</c:v>
                </c:pt>
                <c:pt idx="52">
                  <c:v>1028.0276234786302</c:v>
                </c:pt>
                <c:pt idx="53">
                  <c:v>1029.6240787751203</c:v>
                </c:pt>
                <c:pt idx="54">
                  <c:v>1032.8187119657514</c:v>
                </c:pt>
                <c:pt idx="55">
                  <c:v>1029.9487811350127</c:v>
                </c:pt>
                <c:pt idx="56">
                  <c:v>1034.9411680936882</c:v>
                </c:pt>
                <c:pt idx="57">
                  <c:v>1036.2228302787998</c:v>
                </c:pt>
                <c:pt idx="58">
                  <c:v>1039.8672626839798</c:v>
                </c:pt>
                <c:pt idx="59">
                  <c:v>1038.079029419049</c:v>
                </c:pt>
                <c:pt idx="60">
                  <c:v>1028.4522714407021</c:v>
                </c:pt>
                <c:pt idx="61">
                  <c:v>1020.8185271016134</c:v>
                </c:pt>
                <c:pt idx="62">
                  <c:v>1018.9766053990943</c:v>
                </c:pt>
                <c:pt idx="63">
                  <c:v>1017.2886343935747</c:v>
                </c:pt>
                <c:pt idx="64">
                  <c:v>1020.6206809015001</c:v>
                </c:pt>
                <c:pt idx="65">
                  <c:v>1017.2393017619586</c:v>
                </c:pt>
                <c:pt idx="66">
                  <c:v>1023.0803186031701</c:v>
                </c:pt>
                <c:pt idx="67">
                  <c:v>1026.02100507713</c:v>
                </c:pt>
                <c:pt idx="68">
                  <c:v>1024.2042731035947</c:v>
                </c:pt>
                <c:pt idx="69">
                  <c:v>1038.0005236343052</c:v>
                </c:pt>
                <c:pt idx="70">
                  <c:v>1000.8158532054912</c:v>
                </c:pt>
                <c:pt idx="71">
                  <c:v>982.70045287291248</c:v>
                </c:pt>
                <c:pt idx="72">
                  <c:v>1000.3220094466459</c:v>
                </c:pt>
                <c:pt idx="73">
                  <c:v>1017.5728647749787</c:v>
                </c:pt>
                <c:pt idx="74">
                  <c:v>1031.1689105399093</c:v>
                </c:pt>
                <c:pt idx="75">
                  <c:v>1033.2619197565809</c:v>
                </c:pt>
                <c:pt idx="76">
                  <c:v>1033.2619197565809</c:v>
                </c:pt>
                <c:pt idx="77">
                  <c:v>1026.4565582543164</c:v>
                </c:pt>
                <c:pt idx="78">
                  <c:v>1032.1515014682991</c:v>
                </c:pt>
                <c:pt idx="79">
                  <c:v>1031.5529640178318</c:v>
                </c:pt>
                <c:pt idx="80">
                  <c:v>1047.1994546950186</c:v>
                </c:pt>
                <c:pt idx="81">
                  <c:v>1050.7495581835551</c:v>
                </c:pt>
                <c:pt idx="82">
                  <c:v>1057.9846235493915</c:v>
                </c:pt>
                <c:pt idx="83">
                  <c:v>1058.1759384729692</c:v>
                </c:pt>
                <c:pt idx="84">
                  <c:v>1063.7007527243136</c:v>
                </c:pt>
                <c:pt idx="85">
                  <c:v>1062.7151822990375</c:v>
                </c:pt>
                <c:pt idx="86">
                  <c:v>1065.3734684581093</c:v>
                </c:pt>
                <c:pt idx="87">
                  <c:v>1063.8873098287575</c:v>
                </c:pt>
                <c:pt idx="88">
                  <c:v>1068.7055167350695</c:v>
                </c:pt>
                <c:pt idx="89">
                  <c:v>1064.8652044119729</c:v>
                </c:pt>
                <c:pt idx="90">
                  <c:v>1069.6798347721483</c:v>
                </c:pt>
                <c:pt idx="91">
                  <c:v>1066.49413211152</c:v>
                </c:pt>
                <c:pt idx="92">
                  <c:v>1066.8158501096802</c:v>
                </c:pt>
                <c:pt idx="93">
                  <c:v>1065.5116061951601</c:v>
                </c:pt>
                <c:pt idx="94">
                  <c:v>1067.4283558590434</c:v>
                </c:pt>
                <c:pt idx="95">
                  <c:v>1069.2009906594963</c:v>
                </c:pt>
                <c:pt idx="96">
                  <c:v>1067.7397104090007</c:v>
                </c:pt>
                <c:pt idx="97">
                  <c:v>1060.9768831375604</c:v>
                </c:pt>
                <c:pt idx="98">
                  <c:v>1064.7785747771018</c:v>
                </c:pt>
                <c:pt idx="99">
                  <c:v>1065.4127971978489</c:v>
                </c:pt>
                <c:pt idx="100">
                  <c:v>1074.6859750919898</c:v>
                </c:pt>
                <c:pt idx="101">
                  <c:v>1073.9558068567792</c:v>
                </c:pt>
                <c:pt idx="102">
                  <c:v>1074.485636321823</c:v>
                </c:pt>
                <c:pt idx="103">
                  <c:v>1071.7222491508633</c:v>
                </c:pt>
                <c:pt idx="104">
                  <c:v>1076.8592799143787</c:v>
                </c:pt>
                <c:pt idx="105">
                  <c:v>1076.1421622912542</c:v>
                </c:pt>
                <c:pt idx="106">
                  <c:v>1079.3845815348147</c:v>
                </c:pt>
                <c:pt idx="107">
                  <c:v>1073.6579801160485</c:v>
                </c:pt>
                <c:pt idx="108">
                  <c:v>1075.8806808130485</c:v>
                </c:pt>
                <c:pt idx="109">
                  <c:v>1078.0869790192471</c:v>
                </c:pt>
                <c:pt idx="110">
                  <c:v>1076.5564591883667</c:v>
                </c:pt>
                <c:pt idx="111">
                  <c:v>1075.9386879068779</c:v>
                </c:pt>
                <c:pt idx="112">
                  <c:v>1077.9557940312766</c:v>
                </c:pt>
                <c:pt idx="113">
                  <c:v>1072.3630921844042</c:v>
                </c:pt>
                <c:pt idx="114">
                  <c:v>1070.8670057316729</c:v>
                </c:pt>
                <c:pt idx="115">
                  <c:v>1069.2414024908012</c:v>
                </c:pt>
                <c:pt idx="116">
                  <c:v>1074.8865150898671</c:v>
                </c:pt>
                <c:pt idx="117">
                  <c:v>1072.950930954571</c:v>
                </c:pt>
                <c:pt idx="118">
                  <c:v>1070.7698109786302</c:v>
                </c:pt>
                <c:pt idx="119">
                  <c:v>1070.8878321362865</c:v>
                </c:pt>
                <c:pt idx="120">
                  <c:v>1075.4205296490236</c:v>
                </c:pt>
                <c:pt idx="121">
                  <c:v>1075.4205296490236</c:v>
                </c:pt>
                <c:pt idx="122">
                  <c:v>1078.7013838274836</c:v>
                </c:pt>
                <c:pt idx="123">
                  <c:v>1078.7399775332581</c:v>
                </c:pt>
                <c:pt idx="124">
                  <c:v>1076.3866964159356</c:v>
                </c:pt>
                <c:pt idx="125">
                  <c:v>1050.0966600622701</c:v>
                </c:pt>
                <c:pt idx="126">
                  <c:v>1065.427286477498</c:v>
                </c:pt>
                <c:pt idx="127">
                  <c:v>1049.9763917881405</c:v>
                </c:pt>
                <c:pt idx="128">
                  <c:v>1049.5257487439853</c:v>
                </c:pt>
                <c:pt idx="129">
                  <c:v>1060.1351414343335</c:v>
                </c:pt>
                <c:pt idx="130">
                  <c:v>1056.2348499858479</c:v>
                </c:pt>
                <c:pt idx="131">
                  <c:v>1056.2604187305406</c:v>
                </c:pt>
                <c:pt idx="132">
                  <c:v>1056.7076537291255</c:v>
                </c:pt>
                <c:pt idx="133">
                  <c:v>1068.0325497983301</c:v>
                </c:pt>
                <c:pt idx="134">
                  <c:v>1075.0758991119446</c:v>
                </c:pt>
                <c:pt idx="135">
                  <c:v>1069.1142371921881</c:v>
                </c:pt>
                <c:pt idx="136">
                  <c:v>1060.0039108937162</c:v>
                </c:pt>
                <c:pt idx="137">
                  <c:v>1066.778072813473</c:v>
                </c:pt>
                <c:pt idx="138">
                  <c:v>1072.6504634871214</c:v>
                </c:pt>
                <c:pt idx="139">
                  <c:v>1062.9869816727992</c:v>
                </c:pt>
                <c:pt idx="140">
                  <c:v>1071.5948353028589</c:v>
                </c:pt>
                <c:pt idx="141">
                  <c:v>1068.3974747028021</c:v>
                </c:pt>
                <c:pt idx="142">
                  <c:v>1063.2398276075573</c:v>
                </c:pt>
                <c:pt idx="143">
                  <c:v>1068.0890925735919</c:v>
                </c:pt>
                <c:pt idx="144">
                  <c:v>1068.3091980965187</c:v>
                </c:pt>
                <c:pt idx="145">
                  <c:v>1065.0115265885934</c:v>
                </c:pt>
                <c:pt idx="146">
                  <c:v>1069.985073326493</c:v>
                </c:pt>
                <c:pt idx="147">
                  <c:v>1056.8926253361169</c:v>
                </c:pt>
                <c:pt idx="148">
                  <c:v>1058.0512042704502</c:v>
                </c:pt>
                <c:pt idx="149">
                  <c:v>1054.9093794225871</c:v>
                </c:pt>
                <c:pt idx="150">
                  <c:v>1055.0426089725447</c:v>
                </c:pt>
                <c:pt idx="151">
                  <c:v>1051.9371492888481</c:v>
                </c:pt>
                <c:pt idx="152">
                  <c:v>1058.4460563791395</c:v>
                </c:pt>
                <c:pt idx="153">
                  <c:v>1060.8880315949618</c:v>
                </c:pt>
                <c:pt idx="154">
                  <c:v>1059.5788538423437</c:v>
                </c:pt>
                <c:pt idx="155">
                  <c:v>1059.6000145945372</c:v>
                </c:pt>
                <c:pt idx="156">
                  <c:v>1064.7404136003395</c:v>
                </c:pt>
                <c:pt idx="157">
                  <c:v>1060.8938959453722</c:v>
                </c:pt>
                <c:pt idx="158">
                  <c:v>1059.0479488041324</c:v>
                </c:pt>
                <c:pt idx="159">
                  <c:v>1055.9536508455988</c:v>
                </c:pt>
                <c:pt idx="160">
                  <c:v>1052.9199697495046</c:v>
                </c:pt>
                <c:pt idx="161">
                  <c:v>1052.7969355894425</c:v>
                </c:pt>
                <c:pt idx="162">
                  <c:v>1045.664153605293</c:v>
                </c:pt>
                <c:pt idx="163">
                  <c:v>1038.8854417279931</c:v>
                </c:pt>
                <c:pt idx="164">
                  <c:v>1034.473054061704</c:v>
                </c:pt>
                <c:pt idx="165">
                  <c:v>1032.8486396122275</c:v>
                </c:pt>
                <c:pt idx="166">
                  <c:v>1055.4548794402776</c:v>
                </c:pt>
                <c:pt idx="167">
                  <c:v>1059.9993458993774</c:v>
                </c:pt>
                <c:pt idx="168">
                  <c:v>1071.8569788423438</c:v>
                </c:pt>
                <c:pt idx="169">
                  <c:v>1073.4362099313614</c:v>
                </c:pt>
                <c:pt idx="170">
                  <c:v>1072.2038118277669</c:v>
                </c:pt>
                <c:pt idx="171">
                  <c:v>1072.1058572742711</c:v>
                </c:pt>
                <c:pt idx="172">
                  <c:v>1080.3451970704784</c:v>
                </c:pt>
                <c:pt idx="173">
                  <c:v>1078.909601878715</c:v>
                </c:pt>
                <c:pt idx="174">
                  <c:v>1084.2013196999717</c:v>
                </c:pt>
                <c:pt idx="175">
                  <c:v>1081.9936133420604</c:v>
                </c:pt>
                <c:pt idx="176">
                  <c:v>1089.9392093298895</c:v>
                </c:pt>
                <c:pt idx="177">
                  <c:v>1092.2759486449195</c:v>
                </c:pt>
                <c:pt idx="178">
                  <c:v>1093.0423422905465</c:v>
                </c:pt>
                <c:pt idx="179">
                  <c:v>1093.0423422905465</c:v>
                </c:pt>
                <c:pt idx="180">
                  <c:v>1097.4446221341639</c:v>
                </c:pt>
                <c:pt idx="181">
                  <c:v>1091.6223902313898</c:v>
                </c:pt>
                <c:pt idx="182">
                  <c:v>1093.1378635366543</c:v>
                </c:pt>
                <c:pt idx="183">
                  <c:v>1090.5807688225307</c:v>
                </c:pt>
                <c:pt idx="184">
                  <c:v>1086.3575387418625</c:v>
                </c:pt>
                <c:pt idx="185">
                  <c:v>1086.7305724596661</c:v>
                </c:pt>
                <c:pt idx="186">
                  <c:v>1093.1028507996039</c:v>
                </c:pt>
                <c:pt idx="187">
                  <c:v>1096.8679499540053</c:v>
                </c:pt>
                <c:pt idx="188">
                  <c:v>1111.5425165404758</c:v>
                </c:pt>
                <c:pt idx="189">
                  <c:v>1113.9149585161335</c:v>
                </c:pt>
                <c:pt idx="190">
                  <c:v>1120.5303911335975</c:v>
                </c:pt>
                <c:pt idx="191">
                  <c:v>1119.3372912538919</c:v>
                </c:pt>
                <c:pt idx="192">
                  <c:v>1126.9714893504106</c:v>
                </c:pt>
                <c:pt idx="193">
                  <c:v>1117.9962580491085</c:v>
                </c:pt>
                <c:pt idx="194">
                  <c:v>1122.4392867251629</c:v>
                </c:pt>
                <c:pt idx="195">
                  <c:v>1120.7489345987831</c:v>
                </c:pt>
                <c:pt idx="196">
                  <c:v>1122.8013988642797</c:v>
                </c:pt>
                <c:pt idx="197">
                  <c:v>1127.1387847615342</c:v>
                </c:pt>
                <c:pt idx="198">
                  <c:v>1124.466797870082</c:v>
                </c:pt>
                <c:pt idx="199">
                  <c:v>1122.58500964124</c:v>
                </c:pt>
                <c:pt idx="200">
                  <c:v>1124.2415413600343</c:v>
                </c:pt>
                <c:pt idx="201">
                  <c:v>1124.2415413600343</c:v>
                </c:pt>
                <c:pt idx="202">
                  <c:v>1126.7114889966037</c:v>
                </c:pt>
                <c:pt idx="203">
                  <c:v>1117.6407169898107</c:v>
                </c:pt>
                <c:pt idx="204">
                  <c:v>1117.3090875318428</c:v>
                </c:pt>
                <c:pt idx="205">
                  <c:v>1112.3293964937729</c:v>
                </c:pt>
                <c:pt idx="206">
                  <c:v>1112.3293964937729</c:v>
                </c:pt>
                <c:pt idx="207">
                  <c:v>1121.8469439923576</c:v>
                </c:pt>
                <c:pt idx="208">
                  <c:v>1128.228695071469</c:v>
                </c:pt>
                <c:pt idx="209">
                  <c:v>1127.7450520096236</c:v>
                </c:pt>
                <c:pt idx="210">
                  <c:v>1132.2322092591285</c:v>
                </c:pt>
                <c:pt idx="211">
                  <c:v>1128.3771745860461</c:v>
                </c:pt>
                <c:pt idx="212">
                  <c:v>1128.235472243844</c:v>
                </c:pt>
                <c:pt idx="213">
                  <c:v>1131.5030338947072</c:v>
                </c:pt>
                <c:pt idx="214">
                  <c:v>1129.1369485033965</c:v>
                </c:pt>
                <c:pt idx="215">
                  <c:v>1131.1999035876026</c:v>
                </c:pt>
                <c:pt idx="216">
                  <c:v>1131.1999035876026</c:v>
                </c:pt>
                <c:pt idx="217">
                  <c:v>1127.8552624363147</c:v>
                </c:pt>
                <c:pt idx="218">
                  <c:v>1130.0474583392302</c:v>
                </c:pt>
                <c:pt idx="219">
                  <c:v>1126.1483861979905</c:v>
                </c:pt>
                <c:pt idx="220">
                  <c:v>1129.9648368949902</c:v>
                </c:pt>
                <c:pt idx="221">
                  <c:v>1127.0915939888198</c:v>
                </c:pt>
                <c:pt idx="222">
                  <c:v>1134.5786039661762</c:v>
                </c:pt>
                <c:pt idx="223">
                  <c:v>1143.6600326386924</c:v>
                </c:pt>
                <c:pt idx="224">
                  <c:v>1142.6856814322107</c:v>
                </c:pt>
                <c:pt idx="225">
                  <c:v>1141.9352798613079</c:v>
                </c:pt>
                <c:pt idx="226">
                  <c:v>1135.1369613288991</c:v>
                </c:pt>
                <c:pt idx="227">
                  <c:v>1134.177839743136</c:v>
                </c:pt>
                <c:pt idx="228">
                  <c:v>1134.9573905851969</c:v>
                </c:pt>
                <c:pt idx="229">
                  <c:v>1135.8837699900935</c:v>
                </c:pt>
                <c:pt idx="230">
                  <c:v>1144.182875300736</c:v>
                </c:pt>
                <c:pt idx="231">
                  <c:v>1141.9806777172375</c:v>
                </c:pt>
                <c:pt idx="232">
                  <c:v>1142.5275350268896</c:v>
                </c:pt>
                <c:pt idx="233">
                  <c:v>1143.7475790758563</c:v>
                </c:pt>
                <c:pt idx="234">
                  <c:v>1150.5433586010474</c:v>
                </c:pt>
                <c:pt idx="235">
                  <c:v>1154.5161229833004</c:v>
                </c:pt>
                <c:pt idx="236">
                  <c:v>1160.9705986413815</c:v>
                </c:pt>
                <c:pt idx="237">
                  <c:v>1166.0304994869798</c:v>
                </c:pt>
                <c:pt idx="238">
                  <c:v>1171.9225768645629</c:v>
                </c:pt>
                <c:pt idx="239">
                  <c:v>1170.7399832826211</c:v>
                </c:pt>
                <c:pt idx="240">
                  <c:v>1173.0618556290688</c:v>
                </c:pt>
                <c:pt idx="241">
                  <c:v>1173.0618556290688</c:v>
                </c:pt>
                <c:pt idx="242">
                  <c:v>1180.0267380767054</c:v>
                </c:pt>
                <c:pt idx="243">
                  <c:v>1178.8307692647893</c:v>
                </c:pt>
                <c:pt idx="244">
                  <c:v>1179.3379143964053</c:v>
                </c:pt>
                <c:pt idx="245">
                  <c:v>1181.5134380307106</c:v>
                </c:pt>
                <c:pt idx="246">
                  <c:v>1182.7438786972828</c:v>
                </c:pt>
                <c:pt idx="247">
                  <c:v>1179.8183444487686</c:v>
                </c:pt>
                <c:pt idx="248">
                  <c:v>1195.7238819699974</c:v>
                </c:pt>
                <c:pt idx="249">
                  <c:v>1188.8630744940563</c:v>
                </c:pt>
                <c:pt idx="250">
                  <c:v>1189.6531050983583</c:v>
                </c:pt>
                <c:pt idx="251">
                  <c:v>1185.7800965893009</c:v>
                </c:pt>
                <c:pt idx="252">
                  <c:v>1182.4274717838948</c:v>
                </c:pt>
                <c:pt idx="253">
                  <c:v>1180.1158536477499</c:v>
                </c:pt>
                <c:pt idx="254">
                  <c:v>1180.989762595528</c:v>
                </c:pt>
                <c:pt idx="255">
                  <c:v>1184.8690808095105</c:v>
                </c:pt>
                <c:pt idx="256">
                  <c:v>1185.671340751486</c:v>
                </c:pt>
                <c:pt idx="257">
                  <c:v>1181.762548206199</c:v>
                </c:pt>
                <c:pt idx="258">
                  <c:v>1191.5394233831023</c:v>
                </c:pt>
                <c:pt idx="259">
                  <c:v>1189.867781453439</c:v>
                </c:pt>
                <c:pt idx="260">
                  <c:v>1188.1388652526182</c:v>
                </c:pt>
                <c:pt idx="261">
                  <c:v>1185.6970519034815</c:v>
                </c:pt>
                <c:pt idx="262">
                  <c:v>1171.1722588805546</c:v>
                </c:pt>
                <c:pt idx="263">
                  <c:v>1173.4075449334841</c:v>
                </c:pt>
                <c:pt idx="264">
                  <c:v>1172.083155692754</c:v>
                </c:pt>
                <c:pt idx="265">
                  <c:v>1171.1927734927824</c:v>
                </c:pt>
                <c:pt idx="266">
                  <c:v>1170.1194757465328</c:v>
                </c:pt>
                <c:pt idx="267">
                  <c:v>1178.5826236555336</c:v>
                </c:pt>
                <c:pt idx="268">
                  <c:v>1180.0114744020661</c:v>
                </c:pt>
                <c:pt idx="269">
                  <c:v>1183.3378701705351</c:v>
                </c:pt>
                <c:pt idx="270">
                  <c:v>1180.6714911194451</c:v>
                </c:pt>
                <c:pt idx="271">
                  <c:v>1178.9153928141804</c:v>
                </c:pt>
                <c:pt idx="272">
                  <c:v>1179.7776761074158</c:v>
                </c:pt>
                <c:pt idx="273">
                  <c:v>1176.230300912822</c:v>
                </c:pt>
                <c:pt idx="274">
                  <c:v>1178.809228612369</c:v>
                </c:pt>
                <c:pt idx="275">
                  <c:v>1177.8892619586754</c:v>
                </c:pt>
                <c:pt idx="276">
                  <c:v>1178.8251344466457</c:v>
                </c:pt>
                <c:pt idx="277">
                  <c:v>1177.2774067718653</c:v>
                </c:pt>
                <c:pt idx="278">
                  <c:v>1172.9990862935183</c:v>
                </c:pt>
                <c:pt idx="279">
                  <c:v>1165.1638152773846</c:v>
                </c:pt>
                <c:pt idx="280">
                  <c:v>1165.1638152773846</c:v>
                </c:pt>
                <c:pt idx="281">
                  <c:v>1174.9750995082084</c:v>
                </c:pt>
                <c:pt idx="282">
                  <c:v>1171.6486816268045</c:v>
                </c:pt>
                <c:pt idx="283">
                  <c:v>1169.7396604337675</c:v>
                </c:pt>
                <c:pt idx="284">
                  <c:v>1178.6132359184828</c:v>
                </c:pt>
                <c:pt idx="285">
                  <c:v>1175.0099985847721</c:v>
                </c:pt>
                <c:pt idx="286">
                  <c:v>1175.0099985847721</c:v>
                </c:pt>
                <c:pt idx="287">
                  <c:v>1195.1453045393434</c:v>
                </c:pt>
                <c:pt idx="288">
                  <c:v>1194.6117671773279</c:v>
                </c:pt>
                <c:pt idx="289">
                  <c:v>1195.7249973464479</c:v>
                </c:pt>
                <c:pt idx="290">
                  <c:v>1193.4628577872913</c:v>
                </c:pt>
                <c:pt idx="291">
                  <c:v>1195.7328160024945</c:v>
                </c:pt>
                <c:pt idx="292">
                  <c:v>1196.8599655728842</c:v>
                </c:pt>
                <c:pt idx="293">
                  <c:v>1195.2321489741942</c:v>
                </c:pt>
                <c:pt idx="294">
                  <c:v>1195.6360544794882</c:v>
                </c:pt>
                <c:pt idx="295">
                  <c:v>1200.6302438072107</c:v>
                </c:pt>
                <c:pt idx="296">
                  <c:v>1200.6565568659294</c:v>
                </c:pt>
                <c:pt idx="297">
                  <c:v>1199.5531657344591</c:v>
                </c:pt>
                <c:pt idx="298">
                  <c:v>1201.4166061827061</c:v>
                </c:pt>
                <c:pt idx="299">
                  <c:v>1199.154357804221</c:v>
                </c:pt>
                <c:pt idx="300">
                  <c:v>1197.6474678100544</c:v>
                </c:pt>
                <c:pt idx="301">
                  <c:v>1203.5564506045146</c:v>
                </c:pt>
                <c:pt idx="302">
                  <c:v>1203.1728565301976</c:v>
                </c:pt>
                <c:pt idx="303">
                  <c:v>1181.5950629843219</c:v>
                </c:pt>
                <c:pt idx="304">
                  <c:v>1186.0769218935573</c:v>
                </c:pt>
                <c:pt idx="305">
                  <c:v>1194.3179800047012</c:v>
                </c:pt>
                <c:pt idx="306">
                  <c:v>1200.7738956758244</c:v>
                </c:pt>
                <c:pt idx="307">
                  <c:v>1203.2628483296819</c:v>
                </c:pt>
                <c:pt idx="308">
                  <c:v>1206.4379236317136</c:v>
                </c:pt>
                <c:pt idx="309">
                  <c:v>1212.0063441124264</c:v>
                </c:pt>
                <c:pt idx="310">
                  <c:v>1212.6104427129476</c:v>
                </c:pt>
                <c:pt idx="311">
                  <c:v>1212.6104427129476</c:v>
                </c:pt>
                <c:pt idx="312">
                  <c:v>1211.2872638545898</c:v>
                </c:pt>
                <c:pt idx="313">
                  <c:v>1211.0891084489854</c:v>
                </c:pt>
                <c:pt idx="314">
                  <c:v>1220.4727838145388</c:v>
                </c:pt>
                <c:pt idx="315">
                  <c:v>1225.0208357795741</c:v>
                </c:pt>
                <c:pt idx="316">
                  <c:v>1223.5377724143789</c:v>
                </c:pt>
                <c:pt idx="317">
                  <c:v>1220.2401597134826</c:v>
                </c:pt>
                <c:pt idx="318">
                  <c:v>1222.4397808774236</c:v>
                </c:pt>
                <c:pt idx="319">
                  <c:v>1222.7377077017584</c:v>
                </c:pt>
                <c:pt idx="320">
                  <c:v>1221.1345084958471</c:v>
                </c:pt>
                <c:pt idx="321">
                  <c:v>1219.8730301556795</c:v>
                </c:pt>
                <c:pt idx="322">
                  <c:v>1225.7579159857726</c:v>
                </c:pt>
                <c:pt idx="323">
                  <c:v>1224.5501561700087</c:v>
                </c:pt>
                <c:pt idx="324">
                  <c:v>1221.9731774837692</c:v>
                </c:pt>
                <c:pt idx="325">
                  <c:v>1222.3924878277051</c:v>
                </c:pt>
                <c:pt idx="326">
                  <c:v>1232.5996649704396</c:v>
                </c:pt>
                <c:pt idx="327">
                  <c:v>1224.2420241360919</c:v>
                </c:pt>
                <c:pt idx="328">
                  <c:v>1223.9824174901466</c:v>
                </c:pt>
                <c:pt idx="329">
                  <c:v>1223.583779527964</c:v>
                </c:pt>
                <c:pt idx="330">
                  <c:v>1225.7211236604692</c:v>
                </c:pt>
                <c:pt idx="331">
                  <c:v>1226.1119937682079</c:v>
                </c:pt>
                <c:pt idx="332">
                  <c:v>1216.0593420034231</c:v>
                </c:pt>
                <c:pt idx="333">
                  <c:v>1227.2319157494208</c:v>
                </c:pt>
                <c:pt idx="334">
                  <c:v>1216.6519909785727</c:v>
                </c:pt>
                <c:pt idx="335">
                  <c:v>1218.6228935728534</c:v>
                </c:pt>
                <c:pt idx="336">
                  <c:v>1221.2853327657044</c:v>
                </c:pt>
                <c:pt idx="337">
                  <c:v>1221.2853327657044</c:v>
                </c:pt>
                <c:pt idx="338">
                  <c:v>1223.271840182485</c:v>
                </c:pt>
                <c:pt idx="339">
                  <c:v>1212.1689585518372</c:v>
                </c:pt>
                <c:pt idx="340">
                  <c:v>1219.9964271316207</c:v>
                </c:pt>
                <c:pt idx="341">
                  <c:v>1219.9964271316207</c:v>
                </c:pt>
                <c:pt idx="342">
                  <c:v>1220.5418953749027</c:v>
                </c:pt>
                <c:pt idx="343">
                  <c:v>1229.5738528220352</c:v>
                </c:pt>
                <c:pt idx="344">
                  <c:v>1231.7908691291043</c:v>
                </c:pt>
                <c:pt idx="345">
                  <c:v>1237.7124320683822</c:v>
                </c:pt>
                <c:pt idx="346">
                  <c:v>1237.4764018868791</c:v>
                </c:pt>
                <c:pt idx="347">
                  <c:v>1238.5134128302436</c:v>
                </c:pt>
                <c:pt idx="348">
                  <c:v>1245.0077175722388</c:v>
                </c:pt>
                <c:pt idx="349">
                  <c:v>1244.9079142509729</c:v>
                </c:pt>
                <c:pt idx="350">
                  <c:v>1244.2444842198468</c:v>
                </c:pt>
                <c:pt idx="351">
                  <c:v>1243.1356912907277</c:v>
                </c:pt>
                <c:pt idx="352">
                  <c:v>1246.7112380692179</c:v>
                </c:pt>
                <c:pt idx="353">
                  <c:v>1247.2922113463242</c:v>
                </c:pt>
                <c:pt idx="354">
                  <c:v>1246.0274848569295</c:v>
                </c:pt>
                <c:pt idx="355">
                  <c:v>1244.486976218865</c:v>
                </c:pt>
                <c:pt idx="356">
                  <c:v>1243.5804415300381</c:v>
                </c:pt>
                <c:pt idx="357">
                  <c:v>1246.5500931669703</c:v>
                </c:pt>
                <c:pt idx="358">
                  <c:v>1247.2476132782426</c:v>
                </c:pt>
                <c:pt idx="359">
                  <c:v>1244.8783471060358</c:v>
                </c:pt>
                <c:pt idx="360">
                  <c:v>1247.2311875081377</c:v>
                </c:pt>
                <c:pt idx="361">
                  <c:v>1249.2890585027333</c:v>
                </c:pt>
                <c:pt idx="362">
                  <c:v>1246.1951399864229</c:v>
                </c:pt>
                <c:pt idx="363">
                  <c:v>1245.9025025423684</c:v>
                </c:pt>
                <c:pt idx="364">
                  <c:v>1228.2583519601349</c:v>
                </c:pt>
                <c:pt idx="365">
                  <c:v>1229.9240715119499</c:v>
                </c:pt>
                <c:pt idx="366">
                  <c:v>1242.3885016662098</c:v>
                </c:pt>
                <c:pt idx="367">
                  <c:v>1241.9801084392693</c:v>
                </c:pt>
                <c:pt idx="368">
                  <c:v>1244.0533735898582</c:v>
                </c:pt>
                <c:pt idx="369">
                  <c:v>1224.9632391451139</c:v>
                </c:pt>
                <c:pt idx="370">
                  <c:v>1222.8409312794988</c:v>
                </c:pt>
                <c:pt idx="371">
                  <c:v>1224.2906898789981</c:v>
                </c:pt>
                <c:pt idx="372">
                  <c:v>1236.5909602408099</c:v>
                </c:pt>
                <c:pt idx="373">
                  <c:v>1232.5958475830562</c:v>
                </c:pt>
                <c:pt idx="374">
                  <c:v>1230.0958974018629</c:v>
                </c:pt>
                <c:pt idx="375">
                  <c:v>1232.0860976507659</c:v>
                </c:pt>
                <c:pt idx="376">
                  <c:v>1232.6552386930371</c:v>
                </c:pt>
                <c:pt idx="377">
                  <c:v>1233.886203534576</c:v>
                </c:pt>
                <c:pt idx="378">
                  <c:v>1240.0577415034586</c:v>
                </c:pt>
                <c:pt idx="379">
                  <c:v>1247.3130463317736</c:v>
                </c:pt>
                <c:pt idx="380">
                  <c:v>1249.5399624964621</c:v>
                </c:pt>
                <c:pt idx="381">
                  <c:v>1249.5399624964621</c:v>
                </c:pt>
                <c:pt idx="382">
                  <c:v>1240.2596943107842</c:v>
                </c:pt>
                <c:pt idx="383">
                  <c:v>1244.1444947636569</c:v>
                </c:pt>
                <c:pt idx="384">
                  <c:v>1244.3125530710445</c:v>
                </c:pt>
                <c:pt idx="385">
                  <c:v>1242.3303495612795</c:v>
                </c:pt>
                <c:pt idx="386">
                  <c:v>1255.6445478347014</c:v>
                </c:pt>
                <c:pt idx="387">
                  <c:v>1259.7929344749505</c:v>
                </c:pt>
                <c:pt idx="388">
                  <c:v>1260.8693921596378</c:v>
                </c:pt>
                <c:pt idx="389">
                  <c:v>1259.9048259269744</c:v>
                </c:pt>
                <c:pt idx="390">
                  <c:v>1262.4761180300031</c:v>
                </c:pt>
                <c:pt idx="391">
                  <c:v>1264.458526462638</c:v>
                </c:pt>
                <c:pt idx="392">
                  <c:v>1265.8749102401466</c:v>
                </c:pt>
                <c:pt idx="393">
                  <c:v>1266.5550136017107</c:v>
                </c:pt>
                <c:pt idx="394">
                  <c:v>1262.7130080732115</c:v>
                </c:pt>
                <c:pt idx="395">
                  <c:v>1263.6017829674233</c:v>
                </c:pt>
                <c:pt idx="396">
                  <c:v>1260.7092812144424</c:v>
                </c:pt>
                <c:pt idx="397">
                  <c:v>1260.9798159753573</c:v>
                </c:pt>
                <c:pt idx="398">
                  <c:v>1266.1500244397469</c:v>
                </c:pt>
                <c:pt idx="399">
                  <c:v>1267.7953679901113</c:v>
                </c:pt>
                <c:pt idx="400">
                  <c:v>1272.4928349005361</c:v>
                </c:pt>
                <c:pt idx="401">
                  <c:v>1277.1144213939554</c:v>
                </c:pt>
                <c:pt idx="402">
                  <c:v>1280.1602189368543</c:v>
                </c:pt>
                <c:pt idx="403">
                  <c:v>1281.7463937125406</c:v>
                </c:pt>
                <c:pt idx="404">
                  <c:v>1289.4057790939889</c:v>
                </c:pt>
                <c:pt idx="405">
                  <c:v>1288.3995796084685</c:v>
                </c:pt>
                <c:pt idx="406">
                  <c:v>1285.8361067236149</c:v>
                </c:pt>
                <c:pt idx="407">
                  <c:v>1288.9602560309936</c:v>
                </c:pt>
                <c:pt idx="408">
                  <c:v>1291.4172297621533</c:v>
                </c:pt>
                <c:pt idx="409">
                  <c:v>1289.1328425662946</c:v>
                </c:pt>
                <c:pt idx="410">
                  <c:v>1290.0436852044563</c:v>
                </c:pt>
                <c:pt idx="411">
                  <c:v>1292.2489170165229</c:v>
                </c:pt>
                <c:pt idx="412">
                  <c:v>1293.100088638595</c:v>
                </c:pt>
                <c:pt idx="413">
                  <c:v>1294.0906078936987</c:v>
                </c:pt>
                <c:pt idx="414">
                  <c:v>1294.4985814581712</c:v>
                </c:pt>
                <c:pt idx="415">
                  <c:v>1301.0337988832525</c:v>
                </c:pt>
                <c:pt idx="416">
                  <c:v>1295.7281322145222</c:v>
                </c:pt>
                <c:pt idx="417">
                  <c:v>1297.7197606454322</c:v>
                </c:pt>
                <c:pt idx="418">
                  <c:v>1291.2668969983902</c:v>
                </c:pt>
                <c:pt idx="419">
                  <c:v>1292.7119319444346</c:v>
                </c:pt>
                <c:pt idx="420">
                  <c:v>1303.0776072608267</c:v>
                </c:pt>
                <c:pt idx="421">
                  <c:v>1299.1936722977111</c:v>
                </c:pt>
                <c:pt idx="422">
                  <c:v>1300.6590036780888</c:v>
                </c:pt>
                <c:pt idx="423">
                  <c:v>1302.7942280424747</c:v>
                </c:pt>
                <c:pt idx="424">
                  <c:v>1303.1061018753537</c:v>
                </c:pt>
                <c:pt idx="425">
                  <c:v>1307.3513823406543</c:v>
                </c:pt>
                <c:pt idx="426">
                  <c:v>1309.0743050827909</c:v>
                </c:pt>
                <c:pt idx="427">
                  <c:v>1308.9329347106743</c:v>
                </c:pt>
                <c:pt idx="428">
                  <c:v>1310.6336981061156</c:v>
                </c:pt>
                <c:pt idx="429">
                  <c:v>1305.8564856139437</c:v>
                </c:pt>
                <c:pt idx="430">
                  <c:v>1305.3532054278853</c:v>
                </c:pt>
                <c:pt idx="431">
                  <c:v>1306.3543061750815</c:v>
                </c:pt>
                <c:pt idx="432">
                  <c:v>1303.564378553195</c:v>
                </c:pt>
                <c:pt idx="433">
                  <c:v>1296.7255596932494</c:v>
                </c:pt>
                <c:pt idx="434">
                  <c:v>1307.7443166050898</c:v>
                </c:pt>
                <c:pt idx="435">
                  <c:v>1304.4093490992075</c:v>
                </c:pt>
                <c:pt idx="436">
                  <c:v>1306.1390832408274</c:v>
                </c:pt>
                <c:pt idx="437">
                  <c:v>1314.7251515864261</c:v>
                </c:pt>
                <c:pt idx="438">
                  <c:v>1313.859771377061</c:v>
                </c:pt>
                <c:pt idx="439">
                  <c:v>1313.859771377061</c:v>
                </c:pt>
                <c:pt idx="440">
                  <c:v>1316.5358712114351</c:v>
                </c:pt>
                <c:pt idx="441">
                  <c:v>1315.9394333510827</c:v>
                </c:pt>
                <c:pt idx="442">
                  <c:v>1328.6292244534568</c:v>
                </c:pt>
                <c:pt idx="443">
                  <c:v>1328.067728588841</c:v>
                </c:pt>
                <c:pt idx="444">
                  <c:v>1339.394167573636</c:v>
                </c:pt>
                <c:pt idx="445">
                  <c:v>1337.0015352096307</c:v>
                </c:pt>
                <c:pt idx="446">
                  <c:v>1335.6261949569241</c:v>
                </c:pt>
                <c:pt idx="447">
                  <c:v>1342.381181061244</c:v>
                </c:pt>
                <c:pt idx="448">
                  <c:v>1347.042670079828</c:v>
                </c:pt>
                <c:pt idx="449">
                  <c:v>1349.2418331726312</c:v>
                </c:pt>
                <c:pt idx="450">
                  <c:v>1348.8626018230789</c:v>
                </c:pt>
                <c:pt idx="451">
                  <c:v>1343.8549454897131</c:v>
                </c:pt>
                <c:pt idx="452">
                  <c:v>1355.9489061494303</c:v>
                </c:pt>
                <c:pt idx="453">
                  <c:v>1363.2882045645522</c:v>
                </c:pt>
                <c:pt idx="454">
                  <c:v>1358.8157963866138</c:v>
                </c:pt>
                <c:pt idx="455">
                  <c:v>1357.8398601626184</c:v>
                </c:pt>
                <c:pt idx="456">
                  <c:v>1360.8069996809104</c:v>
                </c:pt>
                <c:pt idx="457">
                  <c:v>1360.237044730178</c:v>
                </c:pt>
                <c:pt idx="458">
                  <c:v>1360.237044730178</c:v>
                </c:pt>
                <c:pt idx="459">
                  <c:v>1358.7357571745417</c:v>
                </c:pt>
                <c:pt idx="460">
                  <c:v>1359.7443612606144</c:v>
                </c:pt>
                <c:pt idx="461">
                  <c:v>1362.4857190750602</c:v>
                </c:pt>
                <c:pt idx="462">
                  <c:v>1355.5517015853206</c:v>
                </c:pt>
                <c:pt idx="463">
                  <c:v>1355.5517015853206</c:v>
                </c:pt>
                <c:pt idx="464">
                  <c:v>1355.5517015853206</c:v>
                </c:pt>
              </c:numCache>
            </c:numRef>
          </c:val>
          <c:smooth val="0"/>
          <c:extLst>
            <c:ext xmlns:c16="http://schemas.microsoft.com/office/drawing/2014/chart" uri="{C3380CC4-5D6E-409C-BE32-E72D297353CC}">
              <c16:uniqueId val="{00000001-A698-4090-BE41-C96F6DBE7C08}"/>
            </c:ext>
          </c:extLst>
        </c:ser>
        <c:dLbls>
          <c:showLegendKey val="0"/>
          <c:showVal val="0"/>
          <c:showCatName val="0"/>
          <c:showSerName val="0"/>
          <c:showPercent val="0"/>
          <c:showBubbleSize val="0"/>
        </c:dLbls>
        <c:smooth val="0"/>
        <c:axId val="265418416"/>
        <c:axId val="223536664"/>
      </c:lineChart>
      <c:dateAx>
        <c:axId val="265418416"/>
        <c:scaling>
          <c:orientation val="minMax"/>
        </c:scaling>
        <c:delete val="0"/>
        <c:axPos val="b"/>
        <c:numFmt formatCode="[$-409]mmm\-yy;@" sourceLinked="0"/>
        <c:majorTickMark val="out"/>
        <c:minorTickMark val="none"/>
        <c:tickLblPos val="nextTo"/>
        <c:spPr>
          <a:noFill/>
          <a:ln w="9525" cap="flat" cmpd="sng" algn="ctr">
            <a:solidFill>
              <a:sysClr val="window" lastClr="FFFFFF">
                <a:lumMod val="75000"/>
              </a:sysClr>
            </a:solidFill>
            <a:round/>
          </a:ln>
          <a:effectLst/>
        </c:spPr>
        <c:txPr>
          <a:bodyPr rot="0" spcFirstLastPara="1" vertOverflow="ellipsis" wrap="square" anchor="ctr" anchorCtr="1"/>
          <a:lstStyle/>
          <a:p>
            <a:pPr>
              <a:defRPr sz="1200" b="0" i="0" u="none" strike="noStrike" kern="1200" baseline="0">
                <a:solidFill>
                  <a:schemeClr val="bg1"/>
                </a:solidFill>
                <a:latin typeface="FoundryFormSans-Medium" panose="02000600050000020004" pitchFamily="2" charset="0"/>
                <a:ea typeface="FoundryFormSans-Medium" panose="02000600050000020004" pitchFamily="2" charset="0"/>
                <a:cs typeface="+mn-cs"/>
              </a:defRPr>
            </a:pPr>
            <a:endParaRPr lang="en-US"/>
          </a:p>
        </c:txPr>
        <c:crossAx val="223536664"/>
        <c:crosses val="autoZero"/>
        <c:auto val="0"/>
        <c:lblOffset val="100"/>
        <c:baseTimeUnit val="days"/>
        <c:majorUnit val="6"/>
        <c:majorTimeUnit val="months"/>
      </c:dateAx>
      <c:valAx>
        <c:axId val="223536664"/>
        <c:scaling>
          <c:orientation val="minMax"/>
        </c:scaling>
        <c:delete val="0"/>
        <c:axPos val="l"/>
        <c:numFmt formatCode="#,##0" sourceLinked="0"/>
        <c:majorTickMark val="out"/>
        <c:minorTickMark val="none"/>
        <c:tickLblPos val="nextTo"/>
        <c:spPr>
          <a:noFill/>
          <a:ln>
            <a:solidFill>
              <a:sysClr val="window" lastClr="FFFFFF">
                <a:lumMod val="75000"/>
              </a:sysClr>
            </a:solidFill>
          </a:ln>
          <a:effectLst/>
        </c:spPr>
        <c:txPr>
          <a:bodyPr rot="-60000000" spcFirstLastPara="1" vertOverflow="ellipsis" vert="horz" wrap="square" anchor="ctr" anchorCtr="1"/>
          <a:lstStyle/>
          <a:p>
            <a:pPr algn="just">
              <a:defRPr sz="1200" b="0" i="0" u="none" strike="noStrike" kern="1200" baseline="0">
                <a:solidFill>
                  <a:schemeClr val="bg1"/>
                </a:solidFill>
                <a:latin typeface="FoundryFormSans-Medium" panose="02000600050000020004" pitchFamily="2" charset="0"/>
                <a:ea typeface="FoundryFormSans-Medium" panose="02000600050000020004" pitchFamily="2" charset="0"/>
                <a:cs typeface="+mn-cs"/>
              </a:defRPr>
            </a:pPr>
            <a:endParaRPr lang="en-US"/>
          </a:p>
        </c:txPr>
        <c:crossAx val="265418416"/>
        <c:crosses val="autoZero"/>
        <c:crossBetween val="between"/>
      </c:valAx>
      <c:spPr>
        <a:noFill/>
        <a:ln>
          <a:noFill/>
        </a:ln>
        <a:effectLst/>
      </c:spPr>
    </c:plotArea>
    <c:legend>
      <c:legendPos val="b"/>
      <c:layout>
        <c:manualLayout>
          <c:xMode val="edge"/>
          <c:yMode val="edge"/>
          <c:x val="6.2937711812470654E-2"/>
          <c:y val="0.88994531933508392"/>
          <c:w val="0.9236463027190257"/>
          <c:h val="9.4530259074020462E-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bg1"/>
              </a:solidFill>
              <a:latin typeface="FoundryFormSans-Medium" panose="02000600050000020004" pitchFamily="2" charset="0"/>
              <a:ea typeface="FoundryFormSans-Medium" panose="02000600050000020004" pitchFamily="2" charset="0"/>
              <a:cs typeface="+mn-cs"/>
            </a:defRPr>
          </a:pPr>
          <a:endParaRPr lang="en-US"/>
        </a:p>
      </c:txPr>
    </c:legend>
    <c:plotVisOnly val="1"/>
    <c:dispBlanksAs val="gap"/>
    <c:showDLblsOverMax val="0"/>
  </c:chart>
  <c:spPr>
    <a:noFill/>
    <a:ln>
      <a:noFill/>
    </a:ln>
    <a:effectLst/>
  </c:spPr>
  <c:txPr>
    <a:bodyPr/>
    <a:lstStyle/>
    <a:p>
      <a:pPr>
        <a:defRPr sz="800">
          <a:solidFill>
            <a:schemeClr val="tx1">
              <a:lumMod val="95000"/>
              <a:lumOff val="5000"/>
            </a:schemeClr>
          </a:solidFill>
          <a:latin typeface="Cambria" panose="02040503050406030204" pitchFamily="18" charset="0"/>
        </a:defRPr>
      </a:pPr>
      <a:endParaRPr lang="en-US"/>
    </a:p>
  </c:txPr>
  <c:externalData r:id="rId2">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2.jpeg>
</file>

<file path=ppt/media/image3.png>
</file>

<file path=ppt/media/image4.png>
</file>

<file path=ppt/media/image5.png>
</file>

<file path=ppt/media/image6.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D8B4AE-F130-45EA-B9EC-0B0339A1B632}" type="datetimeFigureOut">
              <a:rPr lang="en-US" smtClean="0"/>
              <a:t>1/25/2018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A188DC-88C9-4B66-A3EA-B41663B38084}" type="slidenum">
              <a:rPr lang="en-US" smtClean="0"/>
              <a:t>‹#›</a:t>
            </a:fld>
            <a:endParaRPr lang="en-US"/>
          </a:p>
        </p:txBody>
      </p:sp>
    </p:spTree>
    <p:extLst>
      <p:ext uri="{BB962C8B-B14F-4D97-AF65-F5344CB8AC3E}">
        <p14:creationId xmlns:p14="http://schemas.microsoft.com/office/powerpoint/2010/main" val="34661415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A188DC-88C9-4B66-A3EA-B41663B38084}" type="slidenum">
              <a:rPr lang="en-US" smtClean="0"/>
              <a:t>4</a:t>
            </a:fld>
            <a:endParaRPr lang="en-US"/>
          </a:p>
        </p:txBody>
      </p:sp>
    </p:spTree>
    <p:extLst>
      <p:ext uri="{BB962C8B-B14F-4D97-AF65-F5344CB8AC3E}">
        <p14:creationId xmlns:p14="http://schemas.microsoft.com/office/powerpoint/2010/main" val="24036784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D1CCF-077D-4BB3-A102-0ABEC3A627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BB4C626-4576-4FCD-A23B-A5B9917973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770E75-F443-4D79-BB57-54CE819DDBD5}"/>
              </a:ext>
            </a:extLst>
          </p:cNvPr>
          <p:cNvSpPr>
            <a:spLocks noGrp="1"/>
          </p:cNvSpPr>
          <p:nvPr>
            <p:ph type="dt" sz="half" idx="10"/>
          </p:nvPr>
        </p:nvSpPr>
        <p:spPr/>
        <p:txBody>
          <a:bodyPr/>
          <a:lstStyle/>
          <a:p>
            <a:fld id="{7833FBB7-4F4A-42FA-9D7F-E8297B76AB05}" type="datetime1">
              <a:rPr lang="en-US" smtClean="0"/>
              <a:t>1/25/2018</a:t>
            </a:fld>
            <a:endParaRPr lang="en-US"/>
          </a:p>
        </p:txBody>
      </p:sp>
      <p:sp>
        <p:nvSpPr>
          <p:cNvPr id="5" name="Footer Placeholder 4">
            <a:extLst>
              <a:ext uri="{FF2B5EF4-FFF2-40B4-BE49-F238E27FC236}">
                <a16:creationId xmlns:a16="http://schemas.microsoft.com/office/drawing/2014/main" id="{6ED69970-F961-432F-B3EE-9DCB68A9E318}"/>
              </a:ext>
            </a:extLst>
          </p:cNvPr>
          <p:cNvSpPr>
            <a:spLocks noGrp="1"/>
          </p:cNvSpPr>
          <p:nvPr>
            <p:ph type="ftr" sz="quarter" idx="11"/>
          </p:nvPr>
        </p:nvSpPr>
        <p:spPr/>
        <p:txBody>
          <a:bodyPr/>
          <a:lstStyle/>
          <a:p>
            <a:r>
              <a:rPr lang="en-US"/>
              <a:t>Indxx Blockchain Index</a:t>
            </a:r>
          </a:p>
        </p:txBody>
      </p:sp>
      <p:sp>
        <p:nvSpPr>
          <p:cNvPr id="6" name="Slide Number Placeholder 5">
            <a:extLst>
              <a:ext uri="{FF2B5EF4-FFF2-40B4-BE49-F238E27FC236}">
                <a16:creationId xmlns:a16="http://schemas.microsoft.com/office/drawing/2014/main" id="{381D633C-8C4A-48CE-A7BF-F5837B0488DA}"/>
              </a:ext>
            </a:extLst>
          </p:cNvPr>
          <p:cNvSpPr>
            <a:spLocks noGrp="1"/>
          </p:cNvSpPr>
          <p:nvPr>
            <p:ph type="sldNum" sz="quarter" idx="12"/>
          </p:nvPr>
        </p:nvSpPr>
        <p:spPr/>
        <p:txBody>
          <a:bodyPr/>
          <a:lstStyle/>
          <a:p>
            <a:fld id="{528EE933-B328-4150-A71E-4376E94B5016}" type="slidenum">
              <a:rPr lang="en-US" smtClean="0"/>
              <a:t>‹#›</a:t>
            </a:fld>
            <a:endParaRPr lang="en-US"/>
          </a:p>
        </p:txBody>
      </p:sp>
    </p:spTree>
    <p:extLst>
      <p:ext uri="{BB962C8B-B14F-4D97-AF65-F5344CB8AC3E}">
        <p14:creationId xmlns:p14="http://schemas.microsoft.com/office/powerpoint/2010/main" val="10988729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FF243-E9F0-484B-92BA-86F90B3FFDA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A3CCD17-2A36-4FD5-BCE5-92150DC877D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20E46E-9B0E-4146-B240-6B35EDA54CF3}"/>
              </a:ext>
            </a:extLst>
          </p:cNvPr>
          <p:cNvSpPr>
            <a:spLocks noGrp="1"/>
          </p:cNvSpPr>
          <p:nvPr>
            <p:ph type="dt" sz="half" idx="10"/>
          </p:nvPr>
        </p:nvSpPr>
        <p:spPr/>
        <p:txBody>
          <a:bodyPr/>
          <a:lstStyle/>
          <a:p>
            <a:fld id="{A99F8090-78EB-40D4-982A-F17468E8658F}" type="datetime1">
              <a:rPr lang="en-US" smtClean="0"/>
              <a:t>1/25/2018</a:t>
            </a:fld>
            <a:endParaRPr lang="en-US"/>
          </a:p>
        </p:txBody>
      </p:sp>
      <p:sp>
        <p:nvSpPr>
          <p:cNvPr id="5" name="Footer Placeholder 4">
            <a:extLst>
              <a:ext uri="{FF2B5EF4-FFF2-40B4-BE49-F238E27FC236}">
                <a16:creationId xmlns:a16="http://schemas.microsoft.com/office/drawing/2014/main" id="{D0419A9A-030C-44FC-AB50-527D7DED1D3C}"/>
              </a:ext>
            </a:extLst>
          </p:cNvPr>
          <p:cNvSpPr>
            <a:spLocks noGrp="1"/>
          </p:cNvSpPr>
          <p:nvPr>
            <p:ph type="ftr" sz="quarter" idx="11"/>
          </p:nvPr>
        </p:nvSpPr>
        <p:spPr/>
        <p:txBody>
          <a:bodyPr/>
          <a:lstStyle/>
          <a:p>
            <a:r>
              <a:rPr lang="en-US"/>
              <a:t>Indxx Blockchain Index</a:t>
            </a:r>
          </a:p>
        </p:txBody>
      </p:sp>
      <p:sp>
        <p:nvSpPr>
          <p:cNvPr id="6" name="Slide Number Placeholder 5">
            <a:extLst>
              <a:ext uri="{FF2B5EF4-FFF2-40B4-BE49-F238E27FC236}">
                <a16:creationId xmlns:a16="http://schemas.microsoft.com/office/drawing/2014/main" id="{0733F629-124A-47EC-B261-79578F6C4714}"/>
              </a:ext>
            </a:extLst>
          </p:cNvPr>
          <p:cNvSpPr>
            <a:spLocks noGrp="1"/>
          </p:cNvSpPr>
          <p:nvPr>
            <p:ph type="sldNum" sz="quarter" idx="12"/>
          </p:nvPr>
        </p:nvSpPr>
        <p:spPr/>
        <p:txBody>
          <a:bodyPr/>
          <a:lstStyle/>
          <a:p>
            <a:fld id="{528EE933-B328-4150-A71E-4376E94B5016}" type="slidenum">
              <a:rPr lang="en-US" smtClean="0"/>
              <a:t>‹#›</a:t>
            </a:fld>
            <a:endParaRPr lang="en-US"/>
          </a:p>
        </p:txBody>
      </p:sp>
    </p:spTree>
    <p:extLst>
      <p:ext uri="{BB962C8B-B14F-4D97-AF65-F5344CB8AC3E}">
        <p14:creationId xmlns:p14="http://schemas.microsoft.com/office/powerpoint/2010/main" val="42008289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B16938-1090-4DEB-8C27-F2196C236E7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A4A80F-05DB-4D66-996E-4AE7F4D0860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AE4D73-97D8-4635-A6B3-150E40AA2991}"/>
              </a:ext>
            </a:extLst>
          </p:cNvPr>
          <p:cNvSpPr>
            <a:spLocks noGrp="1"/>
          </p:cNvSpPr>
          <p:nvPr>
            <p:ph type="dt" sz="half" idx="10"/>
          </p:nvPr>
        </p:nvSpPr>
        <p:spPr/>
        <p:txBody>
          <a:bodyPr/>
          <a:lstStyle/>
          <a:p>
            <a:fld id="{F396BCBB-0DBC-49C6-9A7B-0D65DD8483A8}" type="datetime1">
              <a:rPr lang="en-US" smtClean="0"/>
              <a:t>1/25/2018</a:t>
            </a:fld>
            <a:endParaRPr lang="en-US"/>
          </a:p>
        </p:txBody>
      </p:sp>
      <p:sp>
        <p:nvSpPr>
          <p:cNvPr id="5" name="Footer Placeholder 4">
            <a:extLst>
              <a:ext uri="{FF2B5EF4-FFF2-40B4-BE49-F238E27FC236}">
                <a16:creationId xmlns:a16="http://schemas.microsoft.com/office/drawing/2014/main" id="{0D6C50C2-8B8A-448F-8317-6435531AD13F}"/>
              </a:ext>
            </a:extLst>
          </p:cNvPr>
          <p:cNvSpPr>
            <a:spLocks noGrp="1"/>
          </p:cNvSpPr>
          <p:nvPr>
            <p:ph type="ftr" sz="quarter" idx="11"/>
          </p:nvPr>
        </p:nvSpPr>
        <p:spPr/>
        <p:txBody>
          <a:bodyPr/>
          <a:lstStyle/>
          <a:p>
            <a:r>
              <a:rPr lang="en-US"/>
              <a:t>Indxx Blockchain Index</a:t>
            </a:r>
          </a:p>
        </p:txBody>
      </p:sp>
      <p:sp>
        <p:nvSpPr>
          <p:cNvPr id="6" name="Slide Number Placeholder 5">
            <a:extLst>
              <a:ext uri="{FF2B5EF4-FFF2-40B4-BE49-F238E27FC236}">
                <a16:creationId xmlns:a16="http://schemas.microsoft.com/office/drawing/2014/main" id="{4DEEF644-F6A1-4ABF-B92D-A787614D8573}"/>
              </a:ext>
            </a:extLst>
          </p:cNvPr>
          <p:cNvSpPr>
            <a:spLocks noGrp="1"/>
          </p:cNvSpPr>
          <p:nvPr>
            <p:ph type="sldNum" sz="quarter" idx="12"/>
          </p:nvPr>
        </p:nvSpPr>
        <p:spPr/>
        <p:txBody>
          <a:bodyPr/>
          <a:lstStyle/>
          <a:p>
            <a:fld id="{528EE933-B328-4150-A71E-4376E94B5016}" type="slidenum">
              <a:rPr lang="en-US" smtClean="0"/>
              <a:t>‹#›</a:t>
            </a:fld>
            <a:endParaRPr lang="en-US"/>
          </a:p>
        </p:txBody>
      </p:sp>
    </p:spTree>
    <p:extLst>
      <p:ext uri="{BB962C8B-B14F-4D97-AF65-F5344CB8AC3E}">
        <p14:creationId xmlns:p14="http://schemas.microsoft.com/office/powerpoint/2010/main" val="1785879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CFE2F-BC1A-4A8E-8E2B-AFECBD770A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10FA26-403C-4A0B-830F-FCCAC68DEFC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028E5F-99F5-4E30-BA50-A265AB3FB72F}"/>
              </a:ext>
            </a:extLst>
          </p:cNvPr>
          <p:cNvSpPr>
            <a:spLocks noGrp="1"/>
          </p:cNvSpPr>
          <p:nvPr>
            <p:ph type="dt" sz="half" idx="10"/>
          </p:nvPr>
        </p:nvSpPr>
        <p:spPr/>
        <p:txBody>
          <a:bodyPr/>
          <a:lstStyle/>
          <a:p>
            <a:fld id="{690C4504-33C1-40E6-9C13-C1C7D723AC64}" type="datetime1">
              <a:rPr lang="en-US" smtClean="0"/>
              <a:t>1/25/2018</a:t>
            </a:fld>
            <a:endParaRPr lang="en-US"/>
          </a:p>
        </p:txBody>
      </p:sp>
      <p:sp>
        <p:nvSpPr>
          <p:cNvPr id="5" name="Footer Placeholder 4">
            <a:extLst>
              <a:ext uri="{FF2B5EF4-FFF2-40B4-BE49-F238E27FC236}">
                <a16:creationId xmlns:a16="http://schemas.microsoft.com/office/drawing/2014/main" id="{1D0DB4AD-83C5-4615-B972-0227722A4B6C}"/>
              </a:ext>
            </a:extLst>
          </p:cNvPr>
          <p:cNvSpPr>
            <a:spLocks noGrp="1"/>
          </p:cNvSpPr>
          <p:nvPr>
            <p:ph type="ftr" sz="quarter" idx="11"/>
          </p:nvPr>
        </p:nvSpPr>
        <p:spPr/>
        <p:txBody>
          <a:bodyPr/>
          <a:lstStyle/>
          <a:p>
            <a:r>
              <a:rPr lang="en-US"/>
              <a:t>Indxx Blockchain Index</a:t>
            </a:r>
          </a:p>
        </p:txBody>
      </p:sp>
      <p:sp>
        <p:nvSpPr>
          <p:cNvPr id="6" name="Slide Number Placeholder 5">
            <a:extLst>
              <a:ext uri="{FF2B5EF4-FFF2-40B4-BE49-F238E27FC236}">
                <a16:creationId xmlns:a16="http://schemas.microsoft.com/office/drawing/2014/main" id="{5860DA2D-D4FE-485C-A6D7-BC889C9209F7}"/>
              </a:ext>
            </a:extLst>
          </p:cNvPr>
          <p:cNvSpPr>
            <a:spLocks noGrp="1"/>
          </p:cNvSpPr>
          <p:nvPr>
            <p:ph type="sldNum" sz="quarter" idx="12"/>
          </p:nvPr>
        </p:nvSpPr>
        <p:spPr/>
        <p:txBody>
          <a:bodyPr/>
          <a:lstStyle/>
          <a:p>
            <a:fld id="{528EE933-B328-4150-A71E-4376E94B5016}" type="slidenum">
              <a:rPr lang="en-US" smtClean="0"/>
              <a:t>‹#›</a:t>
            </a:fld>
            <a:endParaRPr lang="en-US"/>
          </a:p>
        </p:txBody>
      </p:sp>
    </p:spTree>
    <p:extLst>
      <p:ext uri="{BB962C8B-B14F-4D97-AF65-F5344CB8AC3E}">
        <p14:creationId xmlns:p14="http://schemas.microsoft.com/office/powerpoint/2010/main" val="3457281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6CA78-11F0-4E04-8C5E-C8A5F71C54B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8DCDC10-A0F0-47E9-829E-3B843874DD2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80FC64C-73DB-4733-895C-38DCBD64AB48}"/>
              </a:ext>
            </a:extLst>
          </p:cNvPr>
          <p:cNvSpPr>
            <a:spLocks noGrp="1"/>
          </p:cNvSpPr>
          <p:nvPr>
            <p:ph type="dt" sz="half" idx="10"/>
          </p:nvPr>
        </p:nvSpPr>
        <p:spPr/>
        <p:txBody>
          <a:bodyPr/>
          <a:lstStyle/>
          <a:p>
            <a:fld id="{595590A8-6752-4246-8444-AA3D6B1D2C71}" type="datetime1">
              <a:rPr lang="en-US" smtClean="0"/>
              <a:t>1/25/2018</a:t>
            </a:fld>
            <a:endParaRPr lang="en-US"/>
          </a:p>
        </p:txBody>
      </p:sp>
      <p:sp>
        <p:nvSpPr>
          <p:cNvPr id="5" name="Footer Placeholder 4">
            <a:extLst>
              <a:ext uri="{FF2B5EF4-FFF2-40B4-BE49-F238E27FC236}">
                <a16:creationId xmlns:a16="http://schemas.microsoft.com/office/drawing/2014/main" id="{49BB8712-5C8F-47FB-BAFB-AEA538CAC020}"/>
              </a:ext>
            </a:extLst>
          </p:cNvPr>
          <p:cNvSpPr>
            <a:spLocks noGrp="1"/>
          </p:cNvSpPr>
          <p:nvPr>
            <p:ph type="ftr" sz="quarter" idx="11"/>
          </p:nvPr>
        </p:nvSpPr>
        <p:spPr/>
        <p:txBody>
          <a:bodyPr/>
          <a:lstStyle/>
          <a:p>
            <a:r>
              <a:rPr lang="en-US"/>
              <a:t>Indxx Blockchain Index</a:t>
            </a:r>
          </a:p>
        </p:txBody>
      </p:sp>
      <p:sp>
        <p:nvSpPr>
          <p:cNvPr id="6" name="Slide Number Placeholder 5">
            <a:extLst>
              <a:ext uri="{FF2B5EF4-FFF2-40B4-BE49-F238E27FC236}">
                <a16:creationId xmlns:a16="http://schemas.microsoft.com/office/drawing/2014/main" id="{E3BA76E6-92EF-4F41-81E4-254D229468D2}"/>
              </a:ext>
            </a:extLst>
          </p:cNvPr>
          <p:cNvSpPr>
            <a:spLocks noGrp="1"/>
          </p:cNvSpPr>
          <p:nvPr>
            <p:ph type="sldNum" sz="quarter" idx="12"/>
          </p:nvPr>
        </p:nvSpPr>
        <p:spPr/>
        <p:txBody>
          <a:bodyPr/>
          <a:lstStyle/>
          <a:p>
            <a:fld id="{528EE933-B328-4150-A71E-4376E94B5016}" type="slidenum">
              <a:rPr lang="en-US" smtClean="0"/>
              <a:t>‹#›</a:t>
            </a:fld>
            <a:endParaRPr lang="en-US"/>
          </a:p>
        </p:txBody>
      </p:sp>
    </p:spTree>
    <p:extLst>
      <p:ext uri="{BB962C8B-B14F-4D97-AF65-F5344CB8AC3E}">
        <p14:creationId xmlns:p14="http://schemas.microsoft.com/office/powerpoint/2010/main" val="433423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73B88-252E-4374-87D7-A190AE17F1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6CFCD8-EC13-45C3-8E02-CD3D45AA9B1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F249CAF-02F5-44DC-BA4D-674A1C5CA55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4CA3F93-B44C-4497-9D82-5C0B182AA590}"/>
              </a:ext>
            </a:extLst>
          </p:cNvPr>
          <p:cNvSpPr>
            <a:spLocks noGrp="1"/>
          </p:cNvSpPr>
          <p:nvPr>
            <p:ph type="dt" sz="half" idx="10"/>
          </p:nvPr>
        </p:nvSpPr>
        <p:spPr/>
        <p:txBody>
          <a:bodyPr/>
          <a:lstStyle/>
          <a:p>
            <a:fld id="{3D9365AB-AAB2-491C-85B5-9D01147227E9}" type="datetime1">
              <a:rPr lang="en-US" smtClean="0"/>
              <a:t>1/25/2018</a:t>
            </a:fld>
            <a:endParaRPr lang="en-US"/>
          </a:p>
        </p:txBody>
      </p:sp>
      <p:sp>
        <p:nvSpPr>
          <p:cNvPr id="6" name="Footer Placeholder 5">
            <a:extLst>
              <a:ext uri="{FF2B5EF4-FFF2-40B4-BE49-F238E27FC236}">
                <a16:creationId xmlns:a16="http://schemas.microsoft.com/office/drawing/2014/main" id="{D978622F-1C69-47AB-90F4-A1042B45C690}"/>
              </a:ext>
            </a:extLst>
          </p:cNvPr>
          <p:cNvSpPr>
            <a:spLocks noGrp="1"/>
          </p:cNvSpPr>
          <p:nvPr>
            <p:ph type="ftr" sz="quarter" idx="11"/>
          </p:nvPr>
        </p:nvSpPr>
        <p:spPr/>
        <p:txBody>
          <a:bodyPr/>
          <a:lstStyle/>
          <a:p>
            <a:r>
              <a:rPr lang="en-US"/>
              <a:t>Indxx Blockchain Index</a:t>
            </a:r>
          </a:p>
        </p:txBody>
      </p:sp>
      <p:sp>
        <p:nvSpPr>
          <p:cNvPr id="7" name="Slide Number Placeholder 6">
            <a:extLst>
              <a:ext uri="{FF2B5EF4-FFF2-40B4-BE49-F238E27FC236}">
                <a16:creationId xmlns:a16="http://schemas.microsoft.com/office/drawing/2014/main" id="{8A160B6B-12AB-4A97-84F8-A83946A26542}"/>
              </a:ext>
            </a:extLst>
          </p:cNvPr>
          <p:cNvSpPr>
            <a:spLocks noGrp="1"/>
          </p:cNvSpPr>
          <p:nvPr>
            <p:ph type="sldNum" sz="quarter" idx="12"/>
          </p:nvPr>
        </p:nvSpPr>
        <p:spPr/>
        <p:txBody>
          <a:bodyPr/>
          <a:lstStyle/>
          <a:p>
            <a:fld id="{528EE933-B328-4150-A71E-4376E94B5016}" type="slidenum">
              <a:rPr lang="en-US" smtClean="0"/>
              <a:t>‹#›</a:t>
            </a:fld>
            <a:endParaRPr lang="en-US"/>
          </a:p>
        </p:txBody>
      </p:sp>
    </p:spTree>
    <p:extLst>
      <p:ext uri="{BB962C8B-B14F-4D97-AF65-F5344CB8AC3E}">
        <p14:creationId xmlns:p14="http://schemas.microsoft.com/office/powerpoint/2010/main" val="37872167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51C7E-500F-4B02-8433-25068C209B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41D2F5A-9C43-471F-9ED6-DCBDD5647F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D642749-FD44-4E20-98DB-4103DC9842B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35089B1-D153-4D45-AD1A-B141C421BF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B95CBA7-52A3-4C7C-8261-BA7FA2147DD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9BAEC1B-9797-4AAC-9813-E44222F6523D}"/>
              </a:ext>
            </a:extLst>
          </p:cNvPr>
          <p:cNvSpPr>
            <a:spLocks noGrp="1"/>
          </p:cNvSpPr>
          <p:nvPr>
            <p:ph type="dt" sz="half" idx="10"/>
          </p:nvPr>
        </p:nvSpPr>
        <p:spPr/>
        <p:txBody>
          <a:bodyPr/>
          <a:lstStyle/>
          <a:p>
            <a:fld id="{BE8C0D9C-4692-48BD-9321-F64ACFD71FD5}" type="datetime1">
              <a:rPr lang="en-US" smtClean="0"/>
              <a:t>1/25/2018</a:t>
            </a:fld>
            <a:endParaRPr lang="en-US"/>
          </a:p>
        </p:txBody>
      </p:sp>
      <p:sp>
        <p:nvSpPr>
          <p:cNvPr id="8" name="Footer Placeholder 7">
            <a:extLst>
              <a:ext uri="{FF2B5EF4-FFF2-40B4-BE49-F238E27FC236}">
                <a16:creationId xmlns:a16="http://schemas.microsoft.com/office/drawing/2014/main" id="{7F68C5EE-8F0F-47F2-B425-AE6991F15B2A}"/>
              </a:ext>
            </a:extLst>
          </p:cNvPr>
          <p:cNvSpPr>
            <a:spLocks noGrp="1"/>
          </p:cNvSpPr>
          <p:nvPr>
            <p:ph type="ftr" sz="quarter" idx="11"/>
          </p:nvPr>
        </p:nvSpPr>
        <p:spPr/>
        <p:txBody>
          <a:bodyPr/>
          <a:lstStyle/>
          <a:p>
            <a:r>
              <a:rPr lang="en-US"/>
              <a:t>Indxx Blockchain Index</a:t>
            </a:r>
          </a:p>
        </p:txBody>
      </p:sp>
      <p:sp>
        <p:nvSpPr>
          <p:cNvPr id="9" name="Slide Number Placeholder 8">
            <a:extLst>
              <a:ext uri="{FF2B5EF4-FFF2-40B4-BE49-F238E27FC236}">
                <a16:creationId xmlns:a16="http://schemas.microsoft.com/office/drawing/2014/main" id="{74CBF451-982E-4ED8-85D2-77AAAF913DB0}"/>
              </a:ext>
            </a:extLst>
          </p:cNvPr>
          <p:cNvSpPr>
            <a:spLocks noGrp="1"/>
          </p:cNvSpPr>
          <p:nvPr>
            <p:ph type="sldNum" sz="quarter" idx="12"/>
          </p:nvPr>
        </p:nvSpPr>
        <p:spPr/>
        <p:txBody>
          <a:bodyPr/>
          <a:lstStyle/>
          <a:p>
            <a:fld id="{528EE933-B328-4150-A71E-4376E94B5016}" type="slidenum">
              <a:rPr lang="en-US" smtClean="0"/>
              <a:t>‹#›</a:t>
            </a:fld>
            <a:endParaRPr lang="en-US"/>
          </a:p>
        </p:txBody>
      </p:sp>
    </p:spTree>
    <p:extLst>
      <p:ext uri="{BB962C8B-B14F-4D97-AF65-F5344CB8AC3E}">
        <p14:creationId xmlns:p14="http://schemas.microsoft.com/office/powerpoint/2010/main" val="2798184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69609-014D-47BD-BAB8-D4AC6B73F1D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16B9B5E-9C85-48A6-9175-9D25A68A7063}"/>
              </a:ext>
            </a:extLst>
          </p:cNvPr>
          <p:cNvSpPr>
            <a:spLocks noGrp="1"/>
          </p:cNvSpPr>
          <p:nvPr>
            <p:ph type="dt" sz="half" idx="10"/>
          </p:nvPr>
        </p:nvSpPr>
        <p:spPr/>
        <p:txBody>
          <a:bodyPr/>
          <a:lstStyle/>
          <a:p>
            <a:fld id="{B14C3B4D-203A-44BA-9F81-0C22FA8DF7A5}" type="datetime1">
              <a:rPr lang="en-US" smtClean="0"/>
              <a:t>1/25/2018</a:t>
            </a:fld>
            <a:endParaRPr lang="en-US"/>
          </a:p>
        </p:txBody>
      </p:sp>
      <p:sp>
        <p:nvSpPr>
          <p:cNvPr id="4" name="Footer Placeholder 3">
            <a:extLst>
              <a:ext uri="{FF2B5EF4-FFF2-40B4-BE49-F238E27FC236}">
                <a16:creationId xmlns:a16="http://schemas.microsoft.com/office/drawing/2014/main" id="{4C111FC7-ED6B-4B4A-8CB6-05436FA20B22}"/>
              </a:ext>
            </a:extLst>
          </p:cNvPr>
          <p:cNvSpPr>
            <a:spLocks noGrp="1"/>
          </p:cNvSpPr>
          <p:nvPr>
            <p:ph type="ftr" sz="quarter" idx="11"/>
          </p:nvPr>
        </p:nvSpPr>
        <p:spPr/>
        <p:txBody>
          <a:bodyPr/>
          <a:lstStyle/>
          <a:p>
            <a:r>
              <a:rPr lang="en-US"/>
              <a:t>Indxx Blockchain Index</a:t>
            </a:r>
          </a:p>
        </p:txBody>
      </p:sp>
      <p:sp>
        <p:nvSpPr>
          <p:cNvPr id="5" name="Slide Number Placeholder 4">
            <a:extLst>
              <a:ext uri="{FF2B5EF4-FFF2-40B4-BE49-F238E27FC236}">
                <a16:creationId xmlns:a16="http://schemas.microsoft.com/office/drawing/2014/main" id="{A6E1480C-2298-4890-AC26-DB9C0B042E4A}"/>
              </a:ext>
            </a:extLst>
          </p:cNvPr>
          <p:cNvSpPr>
            <a:spLocks noGrp="1"/>
          </p:cNvSpPr>
          <p:nvPr>
            <p:ph type="sldNum" sz="quarter" idx="12"/>
          </p:nvPr>
        </p:nvSpPr>
        <p:spPr/>
        <p:txBody>
          <a:bodyPr/>
          <a:lstStyle/>
          <a:p>
            <a:fld id="{528EE933-B328-4150-A71E-4376E94B5016}" type="slidenum">
              <a:rPr lang="en-US" smtClean="0"/>
              <a:t>‹#›</a:t>
            </a:fld>
            <a:endParaRPr lang="en-US"/>
          </a:p>
        </p:txBody>
      </p:sp>
    </p:spTree>
    <p:extLst>
      <p:ext uri="{BB962C8B-B14F-4D97-AF65-F5344CB8AC3E}">
        <p14:creationId xmlns:p14="http://schemas.microsoft.com/office/powerpoint/2010/main" val="4241155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014C50C-F3F4-41D9-BDBE-E205E53CBA60}"/>
              </a:ext>
            </a:extLst>
          </p:cNvPr>
          <p:cNvSpPr>
            <a:spLocks noGrp="1"/>
          </p:cNvSpPr>
          <p:nvPr>
            <p:ph type="dt" sz="half" idx="10"/>
          </p:nvPr>
        </p:nvSpPr>
        <p:spPr/>
        <p:txBody>
          <a:bodyPr/>
          <a:lstStyle/>
          <a:p>
            <a:fld id="{0873777C-3938-4A05-ABA6-62D690914756}" type="datetime1">
              <a:rPr lang="en-US" smtClean="0"/>
              <a:t>1/25/2018</a:t>
            </a:fld>
            <a:endParaRPr lang="en-US"/>
          </a:p>
        </p:txBody>
      </p:sp>
      <p:sp>
        <p:nvSpPr>
          <p:cNvPr id="3" name="Footer Placeholder 2">
            <a:extLst>
              <a:ext uri="{FF2B5EF4-FFF2-40B4-BE49-F238E27FC236}">
                <a16:creationId xmlns:a16="http://schemas.microsoft.com/office/drawing/2014/main" id="{ADEC5AC3-C932-4481-9936-0FEF5CD799D6}"/>
              </a:ext>
            </a:extLst>
          </p:cNvPr>
          <p:cNvSpPr>
            <a:spLocks noGrp="1"/>
          </p:cNvSpPr>
          <p:nvPr>
            <p:ph type="ftr" sz="quarter" idx="11"/>
          </p:nvPr>
        </p:nvSpPr>
        <p:spPr/>
        <p:txBody>
          <a:bodyPr/>
          <a:lstStyle/>
          <a:p>
            <a:r>
              <a:rPr lang="en-US"/>
              <a:t>Indxx Blockchain Index</a:t>
            </a:r>
          </a:p>
        </p:txBody>
      </p:sp>
      <p:sp>
        <p:nvSpPr>
          <p:cNvPr id="4" name="Slide Number Placeholder 3">
            <a:extLst>
              <a:ext uri="{FF2B5EF4-FFF2-40B4-BE49-F238E27FC236}">
                <a16:creationId xmlns:a16="http://schemas.microsoft.com/office/drawing/2014/main" id="{6C862DFF-B1A0-4CC8-9E64-3597C2615C90}"/>
              </a:ext>
            </a:extLst>
          </p:cNvPr>
          <p:cNvSpPr>
            <a:spLocks noGrp="1"/>
          </p:cNvSpPr>
          <p:nvPr>
            <p:ph type="sldNum" sz="quarter" idx="12"/>
          </p:nvPr>
        </p:nvSpPr>
        <p:spPr/>
        <p:txBody>
          <a:bodyPr/>
          <a:lstStyle/>
          <a:p>
            <a:fld id="{528EE933-B328-4150-A71E-4376E94B5016}" type="slidenum">
              <a:rPr lang="en-US" smtClean="0"/>
              <a:t>‹#›</a:t>
            </a:fld>
            <a:endParaRPr lang="en-US"/>
          </a:p>
        </p:txBody>
      </p:sp>
    </p:spTree>
    <p:extLst>
      <p:ext uri="{BB962C8B-B14F-4D97-AF65-F5344CB8AC3E}">
        <p14:creationId xmlns:p14="http://schemas.microsoft.com/office/powerpoint/2010/main" val="701051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EAD98-EE39-4FF2-BC9D-7E2124AAC9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853A37F-D8CB-4A4A-849E-1EDFA9BB1B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46CF7D-D3BA-4B14-AA49-F093A5FC64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51DD687-03E6-426C-B29B-DE0CA640605F}"/>
              </a:ext>
            </a:extLst>
          </p:cNvPr>
          <p:cNvSpPr>
            <a:spLocks noGrp="1"/>
          </p:cNvSpPr>
          <p:nvPr>
            <p:ph type="dt" sz="half" idx="10"/>
          </p:nvPr>
        </p:nvSpPr>
        <p:spPr/>
        <p:txBody>
          <a:bodyPr/>
          <a:lstStyle/>
          <a:p>
            <a:fld id="{4F03A328-ACC2-44E5-89E8-C74240C5FFA7}" type="datetime1">
              <a:rPr lang="en-US" smtClean="0"/>
              <a:t>1/25/2018</a:t>
            </a:fld>
            <a:endParaRPr lang="en-US"/>
          </a:p>
        </p:txBody>
      </p:sp>
      <p:sp>
        <p:nvSpPr>
          <p:cNvPr id="6" name="Footer Placeholder 5">
            <a:extLst>
              <a:ext uri="{FF2B5EF4-FFF2-40B4-BE49-F238E27FC236}">
                <a16:creationId xmlns:a16="http://schemas.microsoft.com/office/drawing/2014/main" id="{2B882425-5DB5-49B8-8A41-678EE277D01C}"/>
              </a:ext>
            </a:extLst>
          </p:cNvPr>
          <p:cNvSpPr>
            <a:spLocks noGrp="1"/>
          </p:cNvSpPr>
          <p:nvPr>
            <p:ph type="ftr" sz="quarter" idx="11"/>
          </p:nvPr>
        </p:nvSpPr>
        <p:spPr/>
        <p:txBody>
          <a:bodyPr/>
          <a:lstStyle/>
          <a:p>
            <a:r>
              <a:rPr lang="en-US"/>
              <a:t>Indxx Blockchain Index</a:t>
            </a:r>
          </a:p>
        </p:txBody>
      </p:sp>
      <p:sp>
        <p:nvSpPr>
          <p:cNvPr id="7" name="Slide Number Placeholder 6">
            <a:extLst>
              <a:ext uri="{FF2B5EF4-FFF2-40B4-BE49-F238E27FC236}">
                <a16:creationId xmlns:a16="http://schemas.microsoft.com/office/drawing/2014/main" id="{F234668C-71E7-4BD4-88AD-9CA81495BDE1}"/>
              </a:ext>
            </a:extLst>
          </p:cNvPr>
          <p:cNvSpPr>
            <a:spLocks noGrp="1"/>
          </p:cNvSpPr>
          <p:nvPr>
            <p:ph type="sldNum" sz="quarter" idx="12"/>
          </p:nvPr>
        </p:nvSpPr>
        <p:spPr/>
        <p:txBody>
          <a:bodyPr/>
          <a:lstStyle/>
          <a:p>
            <a:fld id="{528EE933-B328-4150-A71E-4376E94B5016}" type="slidenum">
              <a:rPr lang="en-US" smtClean="0"/>
              <a:t>‹#›</a:t>
            </a:fld>
            <a:endParaRPr lang="en-US"/>
          </a:p>
        </p:txBody>
      </p:sp>
    </p:spTree>
    <p:extLst>
      <p:ext uri="{BB962C8B-B14F-4D97-AF65-F5344CB8AC3E}">
        <p14:creationId xmlns:p14="http://schemas.microsoft.com/office/powerpoint/2010/main" val="10323423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99C0E-AFAE-4BAE-BC75-F629C16ED6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E54CEA0-79A6-4544-A3C2-3956986F20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BA098AA-60CF-41AD-8519-E7383FF844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BB02D2D-93A4-428B-932A-1E93A20BD1B0}"/>
              </a:ext>
            </a:extLst>
          </p:cNvPr>
          <p:cNvSpPr>
            <a:spLocks noGrp="1"/>
          </p:cNvSpPr>
          <p:nvPr>
            <p:ph type="dt" sz="half" idx="10"/>
          </p:nvPr>
        </p:nvSpPr>
        <p:spPr/>
        <p:txBody>
          <a:bodyPr/>
          <a:lstStyle/>
          <a:p>
            <a:fld id="{20100AE8-4447-4140-B765-CA0082AC138D}" type="datetime1">
              <a:rPr lang="en-US" smtClean="0"/>
              <a:t>1/25/2018</a:t>
            </a:fld>
            <a:endParaRPr lang="en-US"/>
          </a:p>
        </p:txBody>
      </p:sp>
      <p:sp>
        <p:nvSpPr>
          <p:cNvPr id="6" name="Footer Placeholder 5">
            <a:extLst>
              <a:ext uri="{FF2B5EF4-FFF2-40B4-BE49-F238E27FC236}">
                <a16:creationId xmlns:a16="http://schemas.microsoft.com/office/drawing/2014/main" id="{99A19170-80DE-481E-8DFD-ACDE47EFE405}"/>
              </a:ext>
            </a:extLst>
          </p:cNvPr>
          <p:cNvSpPr>
            <a:spLocks noGrp="1"/>
          </p:cNvSpPr>
          <p:nvPr>
            <p:ph type="ftr" sz="quarter" idx="11"/>
          </p:nvPr>
        </p:nvSpPr>
        <p:spPr/>
        <p:txBody>
          <a:bodyPr/>
          <a:lstStyle/>
          <a:p>
            <a:r>
              <a:rPr lang="en-US"/>
              <a:t>Indxx Blockchain Index</a:t>
            </a:r>
          </a:p>
        </p:txBody>
      </p:sp>
      <p:sp>
        <p:nvSpPr>
          <p:cNvPr id="7" name="Slide Number Placeholder 6">
            <a:extLst>
              <a:ext uri="{FF2B5EF4-FFF2-40B4-BE49-F238E27FC236}">
                <a16:creationId xmlns:a16="http://schemas.microsoft.com/office/drawing/2014/main" id="{F4B3716F-3A1F-43F0-9504-F05F810E1125}"/>
              </a:ext>
            </a:extLst>
          </p:cNvPr>
          <p:cNvSpPr>
            <a:spLocks noGrp="1"/>
          </p:cNvSpPr>
          <p:nvPr>
            <p:ph type="sldNum" sz="quarter" idx="12"/>
          </p:nvPr>
        </p:nvSpPr>
        <p:spPr/>
        <p:txBody>
          <a:bodyPr/>
          <a:lstStyle/>
          <a:p>
            <a:fld id="{528EE933-B328-4150-A71E-4376E94B5016}" type="slidenum">
              <a:rPr lang="en-US" smtClean="0"/>
              <a:t>‹#›</a:t>
            </a:fld>
            <a:endParaRPr lang="en-US"/>
          </a:p>
        </p:txBody>
      </p:sp>
    </p:spTree>
    <p:extLst>
      <p:ext uri="{BB962C8B-B14F-4D97-AF65-F5344CB8AC3E}">
        <p14:creationId xmlns:p14="http://schemas.microsoft.com/office/powerpoint/2010/main" val="609700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07171C-74E8-4D2B-86E2-570EA3649C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6CE1B7A-4C89-4AC6-AAC3-E868AF6D642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9F6C9B-9F76-41D7-832D-F779DEFD10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FE2783-8F47-4F80-A205-C38A3C463E72}" type="datetime1">
              <a:rPr lang="en-US" smtClean="0"/>
              <a:t>1/25/2018</a:t>
            </a:fld>
            <a:endParaRPr lang="en-US"/>
          </a:p>
        </p:txBody>
      </p:sp>
      <p:sp>
        <p:nvSpPr>
          <p:cNvPr id="5" name="Footer Placeholder 4">
            <a:extLst>
              <a:ext uri="{FF2B5EF4-FFF2-40B4-BE49-F238E27FC236}">
                <a16:creationId xmlns:a16="http://schemas.microsoft.com/office/drawing/2014/main" id="{1E851304-CF64-4EDA-8FB3-BAB6B99B22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Indxx Blockchain Index</a:t>
            </a:r>
          </a:p>
        </p:txBody>
      </p:sp>
      <p:sp>
        <p:nvSpPr>
          <p:cNvPr id="6" name="Slide Number Placeholder 5">
            <a:extLst>
              <a:ext uri="{FF2B5EF4-FFF2-40B4-BE49-F238E27FC236}">
                <a16:creationId xmlns:a16="http://schemas.microsoft.com/office/drawing/2014/main" id="{F2FA9FB7-8B6C-40C9-8BBD-EA97F790D1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8EE933-B328-4150-A71E-4376E94B5016}" type="slidenum">
              <a:rPr lang="en-US" smtClean="0"/>
              <a:t>‹#›</a:t>
            </a:fld>
            <a:endParaRPr lang="en-US"/>
          </a:p>
        </p:txBody>
      </p:sp>
    </p:spTree>
    <p:extLst>
      <p:ext uri="{BB962C8B-B14F-4D97-AF65-F5344CB8AC3E}">
        <p14:creationId xmlns:p14="http://schemas.microsoft.com/office/powerpoint/2010/main" val="2574450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3"/><Relationship Id="rId1" Type="http://schemas.openxmlformats.org/officeDocument/2006/relationships/audio" Target="NULL" TargetMode="External"/><Relationship Id="rId5" Type="http://schemas.openxmlformats.org/officeDocument/2006/relationships/image" Target="../media/image2.jpe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image" Target="../media/image4.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F8E8A-734F-436A-A0FD-71B0A5968170}"/>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B6DF776A-C9E0-4B67-B70B-E871F349520C}"/>
              </a:ext>
            </a:extLst>
          </p:cNvPr>
          <p:cNvSpPr>
            <a:spLocks noGrp="1"/>
          </p:cNvSpPr>
          <p:nvPr>
            <p:ph type="subTitle" idx="1"/>
          </p:nvPr>
        </p:nvSpPr>
        <p:spPr/>
        <p:txBody>
          <a:bodyPr/>
          <a:lstStyle/>
          <a:p>
            <a:endParaRPr lang="en-US"/>
          </a:p>
        </p:txBody>
      </p:sp>
      <p:pic>
        <p:nvPicPr>
          <p:cNvPr id="7" name="Amazing  Beautiful Cinematic Background Music For Videos">
            <a:hlinkClick r:id="" action="ppaction://media"/>
            <a:extLst>
              <a:ext uri="{FF2B5EF4-FFF2-40B4-BE49-F238E27FC236}">
                <a16:creationId xmlns:a16="http://schemas.microsoft.com/office/drawing/2014/main" id="{B5AFDFBE-76B6-40AE-A755-605C2458E076}"/>
              </a:ext>
            </a:extLst>
          </p:cNvPr>
          <p:cNvPicPr>
            <a:picLocks noChangeAspect="1"/>
          </p:cNvPicPr>
          <p:nvPr>
            <a:audioFile r:link="rId1"/>
            <p:extLst>
              <p:ext uri="{DAA4B4D4-6D71-4841-9C94-3DE7FCFB9230}">
                <p14:media xmlns:p14="http://schemas.microsoft.com/office/powerpoint/2010/main" r:embed="rId2">
                  <p14:trim st="2000" end="8406.625"/>
                  <p14:fade out="1500"/>
                </p14:media>
              </p:ext>
            </p:extLst>
          </p:nvPr>
        </p:nvPicPr>
        <p:blipFill>
          <a:blip r:embed="rId4"/>
          <a:stretch>
            <a:fillRect/>
          </a:stretch>
        </p:blipFill>
        <p:spPr>
          <a:xfrm>
            <a:off x="200297" y="6236426"/>
            <a:ext cx="452846" cy="452846"/>
          </a:xfrm>
          <a:prstGeom prst="rect">
            <a:avLst/>
          </a:prstGeom>
        </p:spPr>
      </p:pic>
      <p:pic>
        <p:nvPicPr>
          <p:cNvPr id="6" name="Picture 5">
            <a:extLst>
              <a:ext uri="{FF2B5EF4-FFF2-40B4-BE49-F238E27FC236}">
                <a16:creationId xmlns:a16="http://schemas.microsoft.com/office/drawing/2014/main" id="{110868CE-FD0D-4461-A895-4B2C4B6A436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0" y="0"/>
            <a:ext cx="12188952" cy="6858000"/>
          </a:xfrm>
          <a:prstGeom prst="rect">
            <a:avLst/>
          </a:prstGeom>
        </p:spPr>
      </p:pic>
    </p:spTree>
    <p:extLst>
      <p:ext uri="{BB962C8B-B14F-4D97-AF65-F5344CB8AC3E}">
        <p14:creationId xmlns:p14="http://schemas.microsoft.com/office/powerpoint/2010/main" val="3749614307"/>
      </p:ext>
    </p:extLst>
  </p:cSld>
  <p:clrMapOvr>
    <a:masterClrMapping/>
  </p:clrMapOvr>
  <mc:AlternateContent xmlns:mc="http://schemas.openxmlformats.org/markup-compatibility/2006" xmlns:p14="http://schemas.microsoft.com/office/powerpoint/2010/main">
    <mc:Choice Requires="p14">
      <p:transition p14:dur="10" advClick="0" advTm="10000"/>
    </mc:Choice>
    <mc:Fallback xmlns="">
      <p:transition advClick="0" advTm="1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5981D7-9764-4A1B-8850-FF515165A033}"/>
              </a:ext>
            </a:extLst>
          </p:cNvPr>
          <p:cNvSpPr>
            <a:spLocks noGrp="1"/>
          </p:cNvSpPr>
          <p:nvPr>
            <p:ph idx="1"/>
          </p:nvPr>
        </p:nvSpPr>
        <p:spPr>
          <a:xfrm>
            <a:off x="0" y="0"/>
            <a:ext cx="12192000" cy="6858000"/>
          </a:xfrm>
          <a:solidFill>
            <a:schemeClr val="tx1"/>
          </a:solidFill>
        </p:spPr>
        <p:txBody>
          <a:bodyPr/>
          <a:lstStyle/>
          <a:p>
            <a:r>
              <a:rPr lang="en-US" dirty="0"/>
              <a:t>36</a:t>
            </a:r>
          </a:p>
        </p:txBody>
      </p:sp>
      <p:pic>
        <p:nvPicPr>
          <p:cNvPr id="12" name="Picture 11">
            <a:extLst>
              <a:ext uri="{FF2B5EF4-FFF2-40B4-BE49-F238E27FC236}">
                <a16:creationId xmlns:a16="http://schemas.microsoft.com/office/drawing/2014/main" id="{214A69D6-44A4-4837-943E-55A0B09922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3467" y="1120087"/>
            <a:ext cx="2879759" cy="4965962"/>
          </a:xfrm>
          <a:prstGeom prst="rect">
            <a:avLst/>
          </a:prstGeom>
        </p:spPr>
      </p:pic>
      <p:pic>
        <p:nvPicPr>
          <p:cNvPr id="6" name="Picture 5">
            <a:extLst>
              <a:ext uri="{FF2B5EF4-FFF2-40B4-BE49-F238E27FC236}">
                <a16:creationId xmlns:a16="http://schemas.microsoft.com/office/drawing/2014/main" id="{B5104A8E-E271-4283-B47D-33793F84D63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3688" y="-203841"/>
            <a:ext cx="2241641" cy="1601172"/>
          </a:xfrm>
          <a:prstGeom prst="rect">
            <a:avLst/>
          </a:prstGeom>
        </p:spPr>
      </p:pic>
      <p:sp>
        <p:nvSpPr>
          <p:cNvPr id="8" name="TextBox 7">
            <a:extLst>
              <a:ext uri="{FF2B5EF4-FFF2-40B4-BE49-F238E27FC236}">
                <a16:creationId xmlns:a16="http://schemas.microsoft.com/office/drawing/2014/main" id="{621FEC8D-40BA-4773-9E7F-32D091E2F7DC}"/>
              </a:ext>
            </a:extLst>
          </p:cNvPr>
          <p:cNvSpPr txBox="1"/>
          <p:nvPr/>
        </p:nvSpPr>
        <p:spPr>
          <a:xfrm>
            <a:off x="6051756" y="561151"/>
            <a:ext cx="5761704" cy="4632037"/>
          </a:xfrm>
          <a:prstGeom prst="rect">
            <a:avLst/>
          </a:prstGeom>
          <a:noFill/>
        </p:spPr>
        <p:txBody>
          <a:bodyPr wrap="square" rtlCol="0">
            <a:spAutoFit/>
          </a:bodyPr>
          <a:lstStyle/>
          <a:p>
            <a:endParaRPr lang="en-US" sz="2500" dirty="0">
              <a:solidFill>
                <a:schemeClr val="bg1"/>
              </a:solidFill>
              <a:latin typeface="FoundryFormSans-Bold" panose="02000800060000020004" pitchFamily="2" charset="0"/>
              <a:ea typeface="FoundryFormSans-Bold" panose="02000800060000020004" pitchFamily="2" charset="0"/>
            </a:endParaRPr>
          </a:p>
          <a:p>
            <a:endParaRPr lang="en-US" sz="2500" dirty="0">
              <a:solidFill>
                <a:schemeClr val="bg1"/>
              </a:solidFill>
              <a:latin typeface="FoundryFormSans-Bold" panose="02000800060000020004" pitchFamily="2" charset="0"/>
              <a:ea typeface="FoundryFormSans-Bold" panose="02000800060000020004" pitchFamily="2" charset="0"/>
            </a:endParaRPr>
          </a:p>
          <a:p>
            <a:endParaRPr lang="en-US" sz="2500" dirty="0">
              <a:solidFill>
                <a:schemeClr val="bg1"/>
              </a:solidFill>
              <a:latin typeface="FoundryFormSans-Bold" panose="02000800060000020004" pitchFamily="2" charset="0"/>
              <a:ea typeface="FoundryFormSans-Bold" panose="02000800060000020004" pitchFamily="2" charset="0"/>
            </a:endParaRPr>
          </a:p>
          <a:p>
            <a:r>
              <a:rPr lang="en-US" sz="2500" b="1" dirty="0" err="1">
                <a:solidFill>
                  <a:schemeClr val="bg1"/>
                </a:solidFill>
                <a:latin typeface="FoundryFormSans-Bold" panose="02000800060000020004" pitchFamily="2" charset="0"/>
                <a:ea typeface="FoundryFormSans-Bold" panose="02000800060000020004" pitchFamily="2" charset="0"/>
              </a:rPr>
              <a:t>Indxx</a:t>
            </a:r>
            <a:r>
              <a:rPr lang="en-US" sz="2500" b="1" dirty="0">
                <a:solidFill>
                  <a:schemeClr val="bg1"/>
                </a:solidFill>
                <a:latin typeface="FoundryFormSans-Bold" panose="02000800060000020004" pitchFamily="2" charset="0"/>
                <a:ea typeface="FoundryFormSans-Bold" panose="02000800060000020004" pitchFamily="2" charset="0"/>
              </a:rPr>
              <a:t> Blockchain Index</a:t>
            </a:r>
          </a:p>
          <a:p>
            <a:endParaRPr lang="en-US" sz="3000" dirty="0">
              <a:solidFill>
                <a:schemeClr val="bg1"/>
              </a:solidFill>
              <a:latin typeface="FoundryFormSans-ExtraBold" panose="02000900060000020004" pitchFamily="2" charset="0"/>
            </a:endParaRPr>
          </a:p>
          <a:p>
            <a:r>
              <a:rPr lang="en-US" sz="4500" b="1" dirty="0">
                <a:solidFill>
                  <a:srgbClr val="EE2E24"/>
                </a:solidFill>
                <a:latin typeface="FoundryFormSans-ExtraBold" panose="02000900060000020004" pitchFamily="2" charset="0"/>
              </a:rPr>
              <a:t>I</a:t>
            </a:r>
            <a:r>
              <a:rPr lang="en-US" sz="4500" b="1" dirty="0">
                <a:solidFill>
                  <a:srgbClr val="646564"/>
                </a:solidFill>
                <a:latin typeface="FoundryFormSans-ExtraBold" panose="02000900060000020004" pitchFamily="2" charset="0"/>
              </a:rPr>
              <a:t>LEGR</a:t>
            </a:r>
          </a:p>
          <a:p>
            <a:endParaRPr lang="en-US" sz="3000" dirty="0">
              <a:solidFill>
                <a:srgbClr val="EE2E24"/>
              </a:solidFill>
              <a:latin typeface="FoundryFormSans-ExtraBold" panose="02000900060000020004" pitchFamily="2" charset="0"/>
            </a:endParaRPr>
          </a:p>
          <a:p>
            <a:r>
              <a:rPr lang="en-US" dirty="0">
                <a:solidFill>
                  <a:schemeClr val="bg1"/>
                </a:solidFill>
                <a:latin typeface="FoundryFormSans-Medium" panose="02000600050000020004" pitchFamily="2" charset="0"/>
                <a:ea typeface="FoundryFormSans-Medium" panose="02000600050000020004" pitchFamily="2" charset="0"/>
              </a:rPr>
              <a:t>The </a:t>
            </a:r>
            <a:r>
              <a:rPr lang="en-US" dirty="0" err="1">
                <a:solidFill>
                  <a:schemeClr val="bg1"/>
                </a:solidFill>
                <a:latin typeface="FoundryFormSans-Medium" panose="02000600050000020004" pitchFamily="2" charset="0"/>
                <a:ea typeface="FoundryFormSans-Medium" panose="02000600050000020004" pitchFamily="2" charset="0"/>
              </a:rPr>
              <a:t>Indxx</a:t>
            </a:r>
            <a:r>
              <a:rPr lang="en-US" dirty="0">
                <a:solidFill>
                  <a:schemeClr val="bg1"/>
                </a:solidFill>
                <a:latin typeface="FoundryFormSans-Medium" panose="02000600050000020004" pitchFamily="2" charset="0"/>
                <a:ea typeface="FoundryFormSans-Medium" panose="02000600050000020004" pitchFamily="2" charset="0"/>
              </a:rPr>
              <a:t> Blockchain Index tracks the performance of listed common stocks of companies with their primary listing in Developed or Emerging market countries that are either actively using, investing in, developing, or have products that are poised to benefit from blockchain technology.</a:t>
            </a:r>
          </a:p>
        </p:txBody>
      </p:sp>
    </p:spTree>
    <p:extLst>
      <p:ext uri="{BB962C8B-B14F-4D97-AF65-F5344CB8AC3E}">
        <p14:creationId xmlns:p14="http://schemas.microsoft.com/office/powerpoint/2010/main" val="3704345821"/>
      </p:ext>
    </p:extLst>
  </p:cSld>
  <p:clrMapOvr>
    <a:masterClrMapping/>
  </p:clrMapOvr>
  <mc:AlternateContent xmlns:mc="http://schemas.openxmlformats.org/markup-compatibility/2006" xmlns:p14="http://schemas.microsoft.com/office/powerpoint/2010/main">
    <mc:Choice Requires="p14">
      <p:transition spd="slow" p14:dur="2000" advClick="0" advTm="25000">
        <p14:switch dir="r"/>
      </p:transition>
    </mc:Choice>
    <mc:Fallback xmlns="">
      <p:transition spd="slow" advClick="0" advTm="2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1000"/>
                                  </p:stCondLst>
                                  <p:childTnLst>
                                    <p:set>
                                      <p:cBhvr>
                                        <p:cTn id="6" dur="1" fill="hold">
                                          <p:stCondLst>
                                            <p:cond delay="0"/>
                                          </p:stCondLst>
                                        </p:cTn>
                                        <p:tgtEl>
                                          <p:spTgt spid="12"/>
                                        </p:tgtEl>
                                        <p:attrNameLst>
                                          <p:attrName>style.visibility</p:attrName>
                                        </p:attrNameLst>
                                      </p:cBhvr>
                                      <p:to>
                                        <p:strVal val="visible"/>
                                      </p:to>
                                    </p:set>
                                    <p:anim calcmode="lin" valueType="num">
                                      <p:cBhvr>
                                        <p:cTn id="7" dur="4000" fill="hold"/>
                                        <p:tgtEl>
                                          <p:spTgt spid="12"/>
                                        </p:tgtEl>
                                        <p:attrNameLst>
                                          <p:attrName>ppt_w</p:attrName>
                                        </p:attrNameLst>
                                      </p:cBhvr>
                                      <p:tavLst>
                                        <p:tav tm="0">
                                          <p:val>
                                            <p:fltVal val="0"/>
                                          </p:val>
                                        </p:tav>
                                        <p:tav tm="100000">
                                          <p:val>
                                            <p:strVal val="#ppt_w"/>
                                          </p:val>
                                        </p:tav>
                                      </p:tavLst>
                                    </p:anim>
                                    <p:anim calcmode="lin" valueType="num">
                                      <p:cBhvr>
                                        <p:cTn id="8" dur="4000" fill="hold"/>
                                        <p:tgtEl>
                                          <p:spTgt spid="12"/>
                                        </p:tgtEl>
                                        <p:attrNameLst>
                                          <p:attrName>ppt_h</p:attrName>
                                        </p:attrNameLst>
                                      </p:cBhvr>
                                      <p:tavLst>
                                        <p:tav tm="0">
                                          <p:val>
                                            <p:fltVal val="0"/>
                                          </p:val>
                                        </p:tav>
                                        <p:tav tm="100000">
                                          <p:val>
                                            <p:strVal val="#ppt_h"/>
                                          </p:val>
                                        </p:tav>
                                      </p:tavLst>
                                    </p:anim>
                                    <p:animEffect transition="in" filter="fade">
                                      <p:cBhvr>
                                        <p:cTn id="9" dur="4000"/>
                                        <p:tgtEl>
                                          <p:spTgt spid="12"/>
                                        </p:tgtEl>
                                      </p:cBhvr>
                                    </p:animEffect>
                                  </p:childTnLst>
                                </p:cTn>
                              </p:par>
                              <p:par>
                                <p:cTn id="10" presetID="1" presetClass="entr" presetSubtype="0" fill="hold" grpId="0" nodeType="withEffect">
                                  <p:stCondLst>
                                    <p:cond delay="2000"/>
                                  </p:stCondLst>
                                  <p:childTnLst>
                                    <p:set>
                                      <p:cBhvr>
                                        <p:cTn id="11" dur="1" fill="hold">
                                          <p:stCondLst>
                                            <p:cond delay="999"/>
                                          </p:stCondLst>
                                        </p:cTn>
                                        <p:tgtEl>
                                          <p:spTgt spid="8"/>
                                        </p:tgtEl>
                                        <p:attrNameLst>
                                          <p:attrName>style.visibility</p:attrName>
                                        </p:attrNameLst>
                                      </p:cBhvr>
                                      <p:to>
                                        <p:strVal val="visible"/>
                                      </p:to>
                                    </p:set>
                                  </p:childTnLst>
                                </p:cTn>
                              </p:par>
                            </p:childTnLst>
                          </p:cTn>
                        </p:par>
                        <p:par>
                          <p:cTn id="12" fill="hold">
                            <p:stCondLst>
                              <p:cond delay="5000"/>
                            </p:stCondLst>
                            <p:childTnLst>
                              <p:par>
                                <p:cTn id="13" presetID="10" presetClass="entr" presetSubtype="0" fill="hold" nodeType="afterEffect">
                                  <p:stCondLst>
                                    <p:cond delay="1000"/>
                                  </p:stCondLst>
                                  <p:childTnLst>
                                    <p:set>
                                      <p:cBhvr>
                                        <p:cTn id="14" dur="1" fill="hold">
                                          <p:stCondLst>
                                            <p:cond delay="0"/>
                                          </p:stCondLst>
                                        </p:cTn>
                                        <p:tgtEl>
                                          <p:spTgt spid="8">
                                            <p:txEl>
                                              <p:pRg st="3" end="3"/>
                                            </p:txEl>
                                          </p:spTgt>
                                        </p:tgtEl>
                                        <p:attrNameLst>
                                          <p:attrName>style.visibility</p:attrName>
                                        </p:attrNameLst>
                                      </p:cBhvr>
                                      <p:to>
                                        <p:strVal val="visible"/>
                                      </p:to>
                                    </p:set>
                                    <p:animEffect transition="in" filter="fade">
                                      <p:cBhvr>
                                        <p:cTn id="15" dur="2000"/>
                                        <p:tgtEl>
                                          <p:spTgt spid="8">
                                            <p:txEl>
                                              <p:pRg st="3" end="3"/>
                                            </p:txEl>
                                          </p:spTgt>
                                        </p:tgtEl>
                                      </p:cBhvr>
                                    </p:animEffect>
                                  </p:childTnLst>
                                </p:cTn>
                              </p:par>
                            </p:childTnLst>
                          </p:cTn>
                        </p:par>
                        <p:par>
                          <p:cTn id="16" fill="hold">
                            <p:stCondLst>
                              <p:cond delay="8000"/>
                            </p:stCondLst>
                            <p:childTnLst>
                              <p:par>
                                <p:cTn id="17" presetID="22" presetClass="entr" presetSubtype="4" fill="hold" nodeType="afterEffect">
                                  <p:stCondLst>
                                    <p:cond delay="1000"/>
                                  </p:stCondLst>
                                  <p:childTnLst>
                                    <p:set>
                                      <p:cBhvr>
                                        <p:cTn id="18" dur="1" fill="hold">
                                          <p:stCondLst>
                                            <p:cond delay="0"/>
                                          </p:stCondLst>
                                        </p:cTn>
                                        <p:tgtEl>
                                          <p:spTgt spid="8">
                                            <p:txEl>
                                              <p:pRg st="5" end="5"/>
                                            </p:txEl>
                                          </p:spTgt>
                                        </p:tgtEl>
                                        <p:attrNameLst>
                                          <p:attrName>style.visibility</p:attrName>
                                        </p:attrNameLst>
                                      </p:cBhvr>
                                      <p:to>
                                        <p:strVal val="visible"/>
                                      </p:to>
                                    </p:set>
                                    <p:animEffect transition="in" filter="wipe(down)">
                                      <p:cBhvr>
                                        <p:cTn id="19" dur="2000"/>
                                        <p:tgtEl>
                                          <p:spTgt spid="8">
                                            <p:txEl>
                                              <p:pRg st="5" end="5"/>
                                            </p:txEl>
                                          </p:spTgt>
                                        </p:tgtEl>
                                      </p:cBhvr>
                                    </p:animEffect>
                                  </p:childTnLst>
                                </p:cTn>
                              </p:par>
                            </p:childTnLst>
                          </p:cTn>
                        </p:par>
                        <p:par>
                          <p:cTn id="20" fill="hold">
                            <p:stCondLst>
                              <p:cond delay="11000"/>
                            </p:stCondLst>
                            <p:childTnLst>
                              <p:par>
                                <p:cTn id="21" presetID="42" presetClass="entr" presetSubtype="0" fill="hold" nodeType="afterEffect">
                                  <p:stCondLst>
                                    <p:cond delay="1000"/>
                                  </p:stCondLst>
                                  <p:childTnLst>
                                    <p:set>
                                      <p:cBhvr>
                                        <p:cTn id="22" dur="1" fill="hold">
                                          <p:stCondLst>
                                            <p:cond delay="0"/>
                                          </p:stCondLst>
                                        </p:cTn>
                                        <p:tgtEl>
                                          <p:spTgt spid="8">
                                            <p:txEl>
                                              <p:pRg st="7" end="7"/>
                                            </p:txEl>
                                          </p:spTgt>
                                        </p:tgtEl>
                                        <p:attrNameLst>
                                          <p:attrName>style.visibility</p:attrName>
                                        </p:attrNameLst>
                                      </p:cBhvr>
                                      <p:to>
                                        <p:strVal val="visible"/>
                                      </p:to>
                                    </p:set>
                                    <p:animEffect transition="in" filter="fade">
                                      <p:cBhvr>
                                        <p:cTn id="23" dur="2000"/>
                                        <p:tgtEl>
                                          <p:spTgt spid="8">
                                            <p:txEl>
                                              <p:pRg st="7" end="7"/>
                                            </p:txEl>
                                          </p:spTgt>
                                        </p:tgtEl>
                                      </p:cBhvr>
                                    </p:animEffect>
                                    <p:anim calcmode="lin" valueType="num">
                                      <p:cBhvr>
                                        <p:cTn id="24" dur="2000" fill="hold"/>
                                        <p:tgtEl>
                                          <p:spTgt spid="8">
                                            <p:txEl>
                                              <p:pRg st="7" end="7"/>
                                            </p:txEl>
                                          </p:spTgt>
                                        </p:tgtEl>
                                        <p:attrNameLst>
                                          <p:attrName>ppt_x</p:attrName>
                                        </p:attrNameLst>
                                      </p:cBhvr>
                                      <p:tavLst>
                                        <p:tav tm="0">
                                          <p:val>
                                            <p:strVal val="#ppt_x"/>
                                          </p:val>
                                        </p:tav>
                                        <p:tav tm="100000">
                                          <p:val>
                                            <p:strVal val="#ppt_x"/>
                                          </p:val>
                                        </p:tav>
                                      </p:tavLst>
                                    </p:anim>
                                    <p:anim calcmode="lin" valueType="num">
                                      <p:cBhvr>
                                        <p:cTn id="25" dur="2000" fill="hold"/>
                                        <p:tgtEl>
                                          <p:spTgt spid="8">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5981D7-9764-4A1B-8850-FF515165A033}"/>
              </a:ext>
            </a:extLst>
          </p:cNvPr>
          <p:cNvSpPr>
            <a:spLocks noGrp="1"/>
          </p:cNvSpPr>
          <p:nvPr>
            <p:ph idx="1"/>
          </p:nvPr>
        </p:nvSpPr>
        <p:spPr>
          <a:xfrm>
            <a:off x="0" y="0"/>
            <a:ext cx="12192000" cy="6858000"/>
          </a:xfrm>
          <a:solidFill>
            <a:schemeClr val="tx1"/>
          </a:solidFill>
        </p:spPr>
        <p:txBody>
          <a:bodyPr/>
          <a:lstStyle/>
          <a:p>
            <a:r>
              <a:rPr lang="en-US" dirty="0"/>
              <a:t>36</a:t>
            </a:r>
          </a:p>
        </p:txBody>
      </p:sp>
      <p:pic>
        <p:nvPicPr>
          <p:cNvPr id="12" name="Picture 11">
            <a:extLst>
              <a:ext uri="{FF2B5EF4-FFF2-40B4-BE49-F238E27FC236}">
                <a16:creationId xmlns:a16="http://schemas.microsoft.com/office/drawing/2014/main" id="{9CAEDC3D-86EA-430E-92AE-AF62F6A8C397}"/>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80000"/>
                    </a14:imgEffect>
                  </a14:imgLayer>
                </a14:imgProps>
              </a:ext>
              <a:ext uri="{28A0092B-C50C-407E-A947-70E740481C1C}">
                <a14:useLocalDpi xmlns:a14="http://schemas.microsoft.com/office/drawing/2010/main" val="0"/>
              </a:ext>
            </a:extLst>
          </a:blip>
          <a:stretch>
            <a:fillRect/>
          </a:stretch>
        </p:blipFill>
        <p:spPr>
          <a:xfrm>
            <a:off x="6130726" y="1037755"/>
            <a:ext cx="2879759" cy="4965962"/>
          </a:xfrm>
          <a:prstGeom prst="rect">
            <a:avLst/>
          </a:prstGeom>
        </p:spPr>
      </p:pic>
      <p:pic>
        <p:nvPicPr>
          <p:cNvPr id="10" name="Picture 9">
            <a:extLst>
              <a:ext uri="{FF2B5EF4-FFF2-40B4-BE49-F238E27FC236}">
                <a16:creationId xmlns:a16="http://schemas.microsoft.com/office/drawing/2014/main" id="{18CE7515-B40E-4D94-8FCC-C43DE138701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80000"/>
                    </a14:imgEffect>
                  </a14:imgLayer>
                </a14:imgProps>
              </a:ext>
              <a:ext uri="{28A0092B-C50C-407E-A947-70E740481C1C}">
                <a14:useLocalDpi xmlns:a14="http://schemas.microsoft.com/office/drawing/2010/main" val="0"/>
              </a:ext>
            </a:extLst>
          </a:blip>
          <a:stretch>
            <a:fillRect/>
          </a:stretch>
        </p:blipFill>
        <p:spPr>
          <a:xfrm>
            <a:off x="3231258" y="1024129"/>
            <a:ext cx="2879759" cy="4965962"/>
          </a:xfrm>
          <a:prstGeom prst="rect">
            <a:avLst/>
          </a:prstGeom>
        </p:spPr>
      </p:pic>
      <p:pic>
        <p:nvPicPr>
          <p:cNvPr id="6" name="Picture 5">
            <a:extLst>
              <a:ext uri="{FF2B5EF4-FFF2-40B4-BE49-F238E27FC236}">
                <a16:creationId xmlns:a16="http://schemas.microsoft.com/office/drawing/2014/main" id="{B5104A8E-E271-4283-B47D-33793F84D63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3688" y="-203841"/>
            <a:ext cx="2241641" cy="1601172"/>
          </a:xfrm>
          <a:prstGeom prst="rect">
            <a:avLst/>
          </a:prstGeom>
        </p:spPr>
      </p:pic>
      <p:sp>
        <p:nvSpPr>
          <p:cNvPr id="4" name="Footer Placeholder 3">
            <a:extLst>
              <a:ext uri="{FF2B5EF4-FFF2-40B4-BE49-F238E27FC236}">
                <a16:creationId xmlns:a16="http://schemas.microsoft.com/office/drawing/2014/main" id="{61BDFDAE-4799-4393-9EC7-A1580B8EEDC6}"/>
              </a:ext>
            </a:extLst>
          </p:cNvPr>
          <p:cNvSpPr>
            <a:spLocks noGrp="1"/>
          </p:cNvSpPr>
          <p:nvPr>
            <p:ph type="ftr" sz="quarter" idx="11"/>
          </p:nvPr>
        </p:nvSpPr>
        <p:spPr>
          <a:xfrm>
            <a:off x="4053617" y="375835"/>
            <a:ext cx="4114800" cy="365125"/>
          </a:xfrm>
        </p:spPr>
        <p:txBody>
          <a:bodyPr/>
          <a:lstStyle/>
          <a:p>
            <a:r>
              <a:rPr lang="en-US" sz="2500" b="1" dirty="0" err="1">
                <a:solidFill>
                  <a:schemeClr val="bg1"/>
                </a:solidFill>
                <a:latin typeface="FoundryFormSans-Bold" panose="02000800060000020004"/>
              </a:rPr>
              <a:t>Indxx</a:t>
            </a:r>
            <a:r>
              <a:rPr lang="en-US" sz="2500" b="1" dirty="0">
                <a:solidFill>
                  <a:schemeClr val="bg1"/>
                </a:solidFill>
                <a:latin typeface="FoundryFormSans-Bold" panose="02000800060000020004"/>
              </a:rPr>
              <a:t> Blockchain Index</a:t>
            </a:r>
          </a:p>
        </p:txBody>
      </p:sp>
      <p:sp>
        <p:nvSpPr>
          <p:cNvPr id="8" name="TextBox 7">
            <a:extLst>
              <a:ext uri="{FF2B5EF4-FFF2-40B4-BE49-F238E27FC236}">
                <a16:creationId xmlns:a16="http://schemas.microsoft.com/office/drawing/2014/main" id="{2AB6C5F6-5F71-41DF-95C5-13A8DD64ED7E}"/>
              </a:ext>
            </a:extLst>
          </p:cNvPr>
          <p:cNvSpPr txBox="1"/>
          <p:nvPr/>
        </p:nvSpPr>
        <p:spPr>
          <a:xfrm>
            <a:off x="1195387" y="1917813"/>
            <a:ext cx="9801225" cy="4431983"/>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latin typeface="FoundryFormSans-Medium" panose="02000600050000020004" pitchFamily="2" charset="0"/>
                <a:ea typeface="FoundryFormSans-Medium" panose="02000600050000020004" pitchFamily="2" charset="0"/>
              </a:rPr>
              <a:t>According to Santander, a Spanish banking group, by 2022, distributed ledgers could cut the industry’s bills by up to $20 billion a year.</a:t>
            </a:r>
          </a:p>
          <a:p>
            <a:pPr marL="285750" indent="-285750">
              <a:buFont typeface="Wingdings" panose="05000000000000000000" pitchFamily="2" charset="2"/>
              <a:buChar char="Ø"/>
            </a:pPr>
            <a:endParaRPr lang="en-US" dirty="0">
              <a:solidFill>
                <a:schemeClr val="bg1"/>
              </a:solidFill>
              <a:latin typeface="FoundryFormSans-Medium" panose="02000600050000020004" pitchFamily="2" charset="0"/>
              <a:ea typeface="FoundryFormSans-Medium" panose="02000600050000020004" pitchFamily="2" charset="0"/>
            </a:endParaRPr>
          </a:p>
          <a:p>
            <a:pPr marL="285750" indent="-285750">
              <a:buFont typeface="Wingdings" panose="05000000000000000000" pitchFamily="2" charset="2"/>
              <a:buChar char="Ø"/>
            </a:pPr>
            <a:r>
              <a:rPr lang="en-IN" dirty="0">
                <a:solidFill>
                  <a:schemeClr val="bg1"/>
                </a:solidFill>
                <a:latin typeface="FoundryFormSans-Medium" panose="02000600050000020004" pitchFamily="2" charset="0"/>
                <a:ea typeface="FoundryFormSans-Medium" panose="02000600050000020004" pitchFamily="2" charset="0"/>
              </a:rPr>
              <a:t>According to the World Economic Forum, a reputed Swiss non-profit foundation, by 2027, 10% of the global GDP will be stored in the blockchain technology.</a:t>
            </a:r>
          </a:p>
          <a:p>
            <a:pPr marL="285750" indent="-285750">
              <a:buFont typeface="Wingdings" panose="05000000000000000000" pitchFamily="2" charset="2"/>
              <a:buChar char="Ø"/>
            </a:pPr>
            <a:endParaRPr lang="en-US" dirty="0">
              <a:solidFill>
                <a:schemeClr val="bg1"/>
              </a:solidFill>
              <a:latin typeface="FoundryFormSans-Medium" panose="02000600050000020004" pitchFamily="2" charset="0"/>
              <a:ea typeface="FoundryFormSans-Medium" panose="02000600050000020004" pitchFamily="2" charset="0"/>
            </a:endParaRPr>
          </a:p>
          <a:p>
            <a:pPr marL="285750" indent="-285750">
              <a:buFont typeface="Wingdings" panose="05000000000000000000" pitchFamily="2" charset="2"/>
              <a:buChar char="Ø"/>
            </a:pPr>
            <a:r>
              <a:rPr lang="en-IN" dirty="0">
                <a:solidFill>
                  <a:schemeClr val="bg1"/>
                </a:solidFill>
                <a:latin typeface="FoundryFormSans-Medium" panose="02000600050000020004" pitchFamily="2" charset="0"/>
                <a:ea typeface="FoundryFormSans-Medium" panose="02000600050000020004" pitchFamily="2" charset="0"/>
              </a:rPr>
              <a:t>According to Forbes magazine, 90% of major North American and European banks are exploring blockchain technology.</a:t>
            </a:r>
          </a:p>
          <a:p>
            <a:pPr marL="285750" indent="-285750">
              <a:buFont typeface="Wingdings" panose="05000000000000000000" pitchFamily="2" charset="2"/>
              <a:buChar char="Ø"/>
            </a:pPr>
            <a:endParaRPr lang="en-US" dirty="0">
              <a:solidFill>
                <a:schemeClr val="bg1"/>
              </a:solidFill>
              <a:latin typeface="FoundryFormSans-Medium" panose="02000600050000020004" pitchFamily="2" charset="0"/>
              <a:ea typeface="FoundryFormSans-Medium" panose="02000600050000020004" pitchFamily="2" charset="0"/>
            </a:endParaRPr>
          </a:p>
          <a:p>
            <a:pPr marL="285750" indent="-285750">
              <a:buFont typeface="Wingdings" panose="05000000000000000000" pitchFamily="2" charset="2"/>
              <a:buChar char="Ø"/>
            </a:pPr>
            <a:r>
              <a:rPr lang="en-IN" dirty="0">
                <a:solidFill>
                  <a:schemeClr val="bg1"/>
                </a:solidFill>
                <a:latin typeface="FoundryFormSans-Medium" panose="02000600050000020004" pitchFamily="2" charset="0"/>
                <a:ea typeface="FoundryFormSans-Medium" panose="02000600050000020004" pitchFamily="2" charset="0"/>
              </a:rPr>
              <a:t>According to CEB insights, blockchain technologies attracted $1 billion of venture capital in 2015.</a:t>
            </a:r>
            <a:endParaRPr lang="en-US" dirty="0">
              <a:solidFill>
                <a:schemeClr val="bg1"/>
              </a:solidFill>
              <a:latin typeface="FoundryFormSans-Medium" panose="02000600050000020004" pitchFamily="2" charset="0"/>
              <a:ea typeface="FoundryFormSans-Medium" panose="02000600050000020004" pitchFamily="2" charset="0"/>
            </a:endParaRPr>
          </a:p>
          <a:p>
            <a:pPr marL="285750" indent="-285750">
              <a:buFont typeface="Wingdings" panose="05000000000000000000" pitchFamily="2" charset="2"/>
              <a:buChar char="Ø"/>
            </a:pPr>
            <a:endParaRPr lang="en-US" dirty="0">
              <a:solidFill>
                <a:schemeClr val="bg1"/>
              </a:solidFill>
              <a:latin typeface="FoundryFormSans-Medium" panose="02000600050000020004" pitchFamily="2" charset="0"/>
              <a:ea typeface="FoundryFormSans-Medium" panose="02000600050000020004" pitchFamily="2" charset="0"/>
            </a:endParaRPr>
          </a:p>
          <a:p>
            <a:pPr marL="285750" indent="-285750">
              <a:buFont typeface="Wingdings" panose="05000000000000000000" pitchFamily="2" charset="2"/>
              <a:buChar char="Ø"/>
            </a:pPr>
            <a:r>
              <a:rPr lang="en-IN" dirty="0">
                <a:solidFill>
                  <a:schemeClr val="bg1"/>
                </a:solidFill>
                <a:latin typeface="FoundryFormSans-Medium" panose="02000600050000020004" pitchFamily="2" charset="0"/>
                <a:ea typeface="FoundryFormSans-Medium" panose="02000600050000020004" pitchFamily="2" charset="0"/>
              </a:rPr>
              <a:t>According to a Bain report, international payments, which has $150 billion - $200 billion in bank deposits, and trade finance, which has $23 billion bank revenue pool, have the strongest potential for distributed ledgers.</a:t>
            </a:r>
          </a:p>
          <a:p>
            <a:pPr marL="171450" indent="-171450">
              <a:buFont typeface="Arial" panose="020B0604020202020204" pitchFamily="34" charset="0"/>
              <a:buChar char="•"/>
            </a:pPr>
            <a:endParaRPr lang="en-IN" sz="1200" dirty="0">
              <a:solidFill>
                <a:schemeClr val="bg1"/>
              </a:solidFill>
              <a:latin typeface="Cambria" panose="02040503050406030204" pitchFamily="18" charset="0"/>
            </a:endParaRPr>
          </a:p>
          <a:p>
            <a:endParaRPr lang="en-US" dirty="0"/>
          </a:p>
        </p:txBody>
      </p:sp>
      <p:sp>
        <p:nvSpPr>
          <p:cNvPr id="2" name="TextBox 1">
            <a:extLst>
              <a:ext uri="{FF2B5EF4-FFF2-40B4-BE49-F238E27FC236}">
                <a16:creationId xmlns:a16="http://schemas.microsoft.com/office/drawing/2014/main" id="{F0197FF7-5301-4CB5-9A75-AF86EA2B2EC5}"/>
              </a:ext>
            </a:extLst>
          </p:cNvPr>
          <p:cNvSpPr txBox="1"/>
          <p:nvPr/>
        </p:nvSpPr>
        <p:spPr>
          <a:xfrm>
            <a:off x="4574278" y="957058"/>
            <a:ext cx="3164992" cy="477054"/>
          </a:xfrm>
          <a:prstGeom prst="rect">
            <a:avLst/>
          </a:prstGeom>
          <a:noFill/>
        </p:spPr>
        <p:txBody>
          <a:bodyPr wrap="square" rtlCol="0">
            <a:spAutoFit/>
          </a:bodyPr>
          <a:lstStyle/>
          <a:p>
            <a:r>
              <a:rPr lang="en-US" sz="2500" b="1" dirty="0">
                <a:solidFill>
                  <a:schemeClr val="bg1"/>
                </a:solidFill>
                <a:latin typeface="FoundryFormSans-Bold" panose="02000800060000020004" pitchFamily="2" charset="0"/>
                <a:ea typeface="FoundryFormSans-Bold" panose="02000800060000020004" pitchFamily="2" charset="0"/>
              </a:rPr>
              <a:t>Investment Rationale</a:t>
            </a:r>
          </a:p>
        </p:txBody>
      </p:sp>
    </p:spTree>
    <p:extLst>
      <p:ext uri="{BB962C8B-B14F-4D97-AF65-F5344CB8AC3E}">
        <p14:creationId xmlns:p14="http://schemas.microsoft.com/office/powerpoint/2010/main" val="739121221"/>
      </p:ext>
    </p:extLst>
  </p:cSld>
  <p:clrMapOvr>
    <a:masterClrMapping/>
  </p:clrMapOvr>
  <mc:AlternateContent xmlns:mc="http://schemas.openxmlformats.org/markup-compatibility/2006" xmlns:p14="http://schemas.microsoft.com/office/powerpoint/2010/main">
    <mc:Choice Requires="p14">
      <p:transition spd="slow" p14:dur="2000" advClick="0" advTm="25000">
        <p14:prism/>
      </p:transition>
    </mc:Choice>
    <mc:Fallback xmlns="">
      <p:transition spd="slow" advClick="0" advTm="2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par>
                          <p:cTn id="9" fill="hold">
                            <p:stCondLst>
                              <p:cond delay="0"/>
                            </p:stCondLst>
                            <p:childTnLst>
                              <p:par>
                                <p:cTn id="10" presetID="2" presetClass="entr" presetSubtype="4" fill="hold" nodeType="after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 calcmode="lin" valueType="num">
                                      <p:cBhvr additive="base">
                                        <p:cTn id="12" dur="20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3" dur="20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42" presetClass="entr" presetSubtype="0" fill="hold" nodeType="after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animEffect transition="in" filter="fade">
                                      <p:cBhvr>
                                        <p:cTn id="17" dur="1500"/>
                                        <p:tgtEl>
                                          <p:spTgt spid="8">
                                            <p:txEl>
                                              <p:pRg st="0" end="0"/>
                                            </p:txEl>
                                          </p:spTgt>
                                        </p:tgtEl>
                                      </p:cBhvr>
                                    </p:animEffect>
                                    <p:anim calcmode="lin" valueType="num">
                                      <p:cBhvr>
                                        <p:cTn id="18" dur="15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9" dur="15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20" fill="hold">
                            <p:stCondLst>
                              <p:cond delay="3500"/>
                            </p:stCondLst>
                            <p:childTnLst>
                              <p:par>
                                <p:cTn id="21" presetID="42" presetClass="entr" presetSubtype="0" fill="hold" nodeType="afterEffect">
                                  <p:stCondLst>
                                    <p:cond delay="0"/>
                                  </p:stCondLst>
                                  <p:childTnLst>
                                    <p:set>
                                      <p:cBhvr>
                                        <p:cTn id="22" dur="1" fill="hold">
                                          <p:stCondLst>
                                            <p:cond delay="0"/>
                                          </p:stCondLst>
                                        </p:cTn>
                                        <p:tgtEl>
                                          <p:spTgt spid="8">
                                            <p:txEl>
                                              <p:pRg st="2" end="2"/>
                                            </p:txEl>
                                          </p:spTgt>
                                        </p:tgtEl>
                                        <p:attrNameLst>
                                          <p:attrName>style.visibility</p:attrName>
                                        </p:attrNameLst>
                                      </p:cBhvr>
                                      <p:to>
                                        <p:strVal val="visible"/>
                                      </p:to>
                                    </p:set>
                                    <p:animEffect transition="in" filter="fade">
                                      <p:cBhvr>
                                        <p:cTn id="23" dur="1500"/>
                                        <p:tgtEl>
                                          <p:spTgt spid="8">
                                            <p:txEl>
                                              <p:pRg st="2" end="2"/>
                                            </p:txEl>
                                          </p:spTgt>
                                        </p:tgtEl>
                                      </p:cBhvr>
                                    </p:animEffect>
                                    <p:anim calcmode="lin" valueType="num">
                                      <p:cBhvr>
                                        <p:cTn id="24" dur="15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5" dur="15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26" fill="hold">
                            <p:stCondLst>
                              <p:cond delay="5000"/>
                            </p:stCondLst>
                            <p:childTnLst>
                              <p:par>
                                <p:cTn id="27" presetID="42" presetClass="entr" presetSubtype="0" fill="hold" nodeType="afterEffect">
                                  <p:stCondLst>
                                    <p:cond delay="0"/>
                                  </p:stCondLst>
                                  <p:childTnLst>
                                    <p:set>
                                      <p:cBhvr>
                                        <p:cTn id="28" dur="1" fill="hold">
                                          <p:stCondLst>
                                            <p:cond delay="0"/>
                                          </p:stCondLst>
                                        </p:cTn>
                                        <p:tgtEl>
                                          <p:spTgt spid="8">
                                            <p:txEl>
                                              <p:pRg st="4" end="4"/>
                                            </p:txEl>
                                          </p:spTgt>
                                        </p:tgtEl>
                                        <p:attrNameLst>
                                          <p:attrName>style.visibility</p:attrName>
                                        </p:attrNameLst>
                                      </p:cBhvr>
                                      <p:to>
                                        <p:strVal val="visible"/>
                                      </p:to>
                                    </p:set>
                                    <p:animEffect transition="in" filter="fade">
                                      <p:cBhvr>
                                        <p:cTn id="29" dur="1500"/>
                                        <p:tgtEl>
                                          <p:spTgt spid="8">
                                            <p:txEl>
                                              <p:pRg st="4" end="4"/>
                                            </p:txEl>
                                          </p:spTgt>
                                        </p:tgtEl>
                                      </p:cBhvr>
                                    </p:animEffect>
                                    <p:anim calcmode="lin" valueType="num">
                                      <p:cBhvr>
                                        <p:cTn id="30" dur="15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31" dur="15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par>
                          <p:cTn id="32" fill="hold">
                            <p:stCondLst>
                              <p:cond delay="6500"/>
                            </p:stCondLst>
                            <p:childTnLst>
                              <p:par>
                                <p:cTn id="33" presetID="42" presetClass="entr" presetSubtype="0" fill="hold" nodeType="afterEffect">
                                  <p:stCondLst>
                                    <p:cond delay="0"/>
                                  </p:stCondLst>
                                  <p:childTnLst>
                                    <p:set>
                                      <p:cBhvr>
                                        <p:cTn id="34" dur="1" fill="hold">
                                          <p:stCondLst>
                                            <p:cond delay="0"/>
                                          </p:stCondLst>
                                        </p:cTn>
                                        <p:tgtEl>
                                          <p:spTgt spid="8">
                                            <p:txEl>
                                              <p:pRg st="6" end="6"/>
                                            </p:txEl>
                                          </p:spTgt>
                                        </p:tgtEl>
                                        <p:attrNameLst>
                                          <p:attrName>style.visibility</p:attrName>
                                        </p:attrNameLst>
                                      </p:cBhvr>
                                      <p:to>
                                        <p:strVal val="visible"/>
                                      </p:to>
                                    </p:set>
                                    <p:animEffect transition="in" filter="fade">
                                      <p:cBhvr>
                                        <p:cTn id="35" dur="1500"/>
                                        <p:tgtEl>
                                          <p:spTgt spid="8">
                                            <p:txEl>
                                              <p:pRg st="6" end="6"/>
                                            </p:txEl>
                                          </p:spTgt>
                                        </p:tgtEl>
                                      </p:cBhvr>
                                    </p:animEffect>
                                    <p:anim calcmode="lin" valueType="num">
                                      <p:cBhvr>
                                        <p:cTn id="36" dur="1500" fill="hold"/>
                                        <p:tgtEl>
                                          <p:spTgt spid="8">
                                            <p:txEl>
                                              <p:pRg st="6" end="6"/>
                                            </p:txEl>
                                          </p:spTgt>
                                        </p:tgtEl>
                                        <p:attrNameLst>
                                          <p:attrName>ppt_x</p:attrName>
                                        </p:attrNameLst>
                                      </p:cBhvr>
                                      <p:tavLst>
                                        <p:tav tm="0">
                                          <p:val>
                                            <p:strVal val="#ppt_x"/>
                                          </p:val>
                                        </p:tav>
                                        <p:tav tm="100000">
                                          <p:val>
                                            <p:strVal val="#ppt_x"/>
                                          </p:val>
                                        </p:tav>
                                      </p:tavLst>
                                    </p:anim>
                                    <p:anim calcmode="lin" valueType="num">
                                      <p:cBhvr>
                                        <p:cTn id="37" dur="1500" fill="hold"/>
                                        <p:tgtEl>
                                          <p:spTgt spid="8">
                                            <p:txEl>
                                              <p:pRg st="6" end="6"/>
                                            </p:txEl>
                                          </p:spTgt>
                                        </p:tgtEl>
                                        <p:attrNameLst>
                                          <p:attrName>ppt_y</p:attrName>
                                        </p:attrNameLst>
                                      </p:cBhvr>
                                      <p:tavLst>
                                        <p:tav tm="0">
                                          <p:val>
                                            <p:strVal val="#ppt_y+.1"/>
                                          </p:val>
                                        </p:tav>
                                        <p:tav tm="100000">
                                          <p:val>
                                            <p:strVal val="#ppt_y"/>
                                          </p:val>
                                        </p:tav>
                                      </p:tavLst>
                                    </p:anim>
                                  </p:childTnLst>
                                </p:cTn>
                              </p:par>
                            </p:childTnLst>
                          </p:cTn>
                        </p:par>
                        <p:par>
                          <p:cTn id="38" fill="hold">
                            <p:stCondLst>
                              <p:cond delay="8000"/>
                            </p:stCondLst>
                            <p:childTnLst>
                              <p:par>
                                <p:cTn id="39" presetID="42" presetClass="entr" presetSubtype="0" fill="hold" nodeType="afterEffect">
                                  <p:stCondLst>
                                    <p:cond delay="0"/>
                                  </p:stCondLst>
                                  <p:childTnLst>
                                    <p:set>
                                      <p:cBhvr>
                                        <p:cTn id="40" dur="1" fill="hold">
                                          <p:stCondLst>
                                            <p:cond delay="0"/>
                                          </p:stCondLst>
                                        </p:cTn>
                                        <p:tgtEl>
                                          <p:spTgt spid="8">
                                            <p:txEl>
                                              <p:pRg st="8" end="8"/>
                                            </p:txEl>
                                          </p:spTgt>
                                        </p:tgtEl>
                                        <p:attrNameLst>
                                          <p:attrName>style.visibility</p:attrName>
                                        </p:attrNameLst>
                                      </p:cBhvr>
                                      <p:to>
                                        <p:strVal val="visible"/>
                                      </p:to>
                                    </p:set>
                                    <p:animEffect transition="in" filter="fade">
                                      <p:cBhvr>
                                        <p:cTn id="41" dur="1500"/>
                                        <p:tgtEl>
                                          <p:spTgt spid="8">
                                            <p:txEl>
                                              <p:pRg st="8" end="8"/>
                                            </p:txEl>
                                          </p:spTgt>
                                        </p:tgtEl>
                                      </p:cBhvr>
                                    </p:animEffect>
                                    <p:anim calcmode="lin" valueType="num">
                                      <p:cBhvr>
                                        <p:cTn id="42" dur="1500" fill="hold"/>
                                        <p:tgtEl>
                                          <p:spTgt spid="8">
                                            <p:txEl>
                                              <p:pRg st="8" end="8"/>
                                            </p:txEl>
                                          </p:spTgt>
                                        </p:tgtEl>
                                        <p:attrNameLst>
                                          <p:attrName>ppt_x</p:attrName>
                                        </p:attrNameLst>
                                      </p:cBhvr>
                                      <p:tavLst>
                                        <p:tav tm="0">
                                          <p:val>
                                            <p:strVal val="#ppt_x"/>
                                          </p:val>
                                        </p:tav>
                                        <p:tav tm="100000">
                                          <p:val>
                                            <p:strVal val="#ppt_x"/>
                                          </p:val>
                                        </p:tav>
                                      </p:tavLst>
                                    </p:anim>
                                    <p:anim calcmode="lin" valueType="num">
                                      <p:cBhvr>
                                        <p:cTn id="43" dur="1500" fill="hold"/>
                                        <p:tgtEl>
                                          <p:spTgt spid="8">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02930FC1-545C-453B-A24B-C5DD8B010D33}"/>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60000" contrast="-20000"/>
                    </a14:imgEffect>
                  </a14:imgLayer>
                </a14:imgProps>
              </a:ext>
              <a:ext uri="{28A0092B-C50C-407E-A947-70E740481C1C}">
                <a14:useLocalDpi xmlns:a14="http://schemas.microsoft.com/office/drawing/2010/main" val="0"/>
              </a:ext>
            </a:extLst>
          </a:blip>
          <a:stretch>
            <a:fillRect/>
          </a:stretch>
        </p:blipFill>
        <p:spPr>
          <a:xfrm>
            <a:off x="1913467" y="1120087"/>
            <a:ext cx="2879759" cy="4965962"/>
          </a:xfrm>
          <a:prstGeom prst="rect">
            <a:avLst/>
          </a:prstGeom>
          <a:effectLst>
            <a:outerShdw blurRad="50800" dist="50800" dir="5400000" algn="ctr" rotWithShape="0">
              <a:srgbClr val="000000">
                <a:alpha val="99000"/>
              </a:srgbClr>
            </a:outerShdw>
          </a:effectLst>
        </p:spPr>
      </p:pic>
      <p:sp>
        <p:nvSpPr>
          <p:cNvPr id="3" name="Content Placeholder 2">
            <a:extLst>
              <a:ext uri="{FF2B5EF4-FFF2-40B4-BE49-F238E27FC236}">
                <a16:creationId xmlns:a16="http://schemas.microsoft.com/office/drawing/2014/main" id="{B95981D7-9764-4A1B-8850-FF515165A033}"/>
              </a:ext>
            </a:extLst>
          </p:cNvPr>
          <p:cNvSpPr>
            <a:spLocks noGrp="1"/>
          </p:cNvSpPr>
          <p:nvPr>
            <p:ph idx="1"/>
          </p:nvPr>
        </p:nvSpPr>
        <p:spPr>
          <a:xfrm>
            <a:off x="0" y="0"/>
            <a:ext cx="12192000" cy="6858000"/>
          </a:xfrm>
          <a:solidFill>
            <a:schemeClr val="tx1"/>
          </a:solidFill>
        </p:spPr>
        <p:txBody>
          <a:bodyPr/>
          <a:lstStyle/>
          <a:p>
            <a:r>
              <a:rPr lang="en-US" dirty="0"/>
              <a:t>36</a:t>
            </a:r>
          </a:p>
        </p:txBody>
      </p:sp>
      <p:pic>
        <p:nvPicPr>
          <p:cNvPr id="6" name="Picture 5">
            <a:extLst>
              <a:ext uri="{FF2B5EF4-FFF2-40B4-BE49-F238E27FC236}">
                <a16:creationId xmlns:a16="http://schemas.microsoft.com/office/drawing/2014/main" id="{B5104A8E-E271-4283-B47D-33793F84D63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73688" y="-203841"/>
            <a:ext cx="2241641" cy="1601172"/>
          </a:xfrm>
          <a:prstGeom prst="rect">
            <a:avLst/>
          </a:prstGeom>
        </p:spPr>
      </p:pic>
      <p:sp>
        <p:nvSpPr>
          <p:cNvPr id="4" name="TextBox 3">
            <a:extLst>
              <a:ext uri="{FF2B5EF4-FFF2-40B4-BE49-F238E27FC236}">
                <a16:creationId xmlns:a16="http://schemas.microsoft.com/office/drawing/2014/main" id="{1590AB06-BE48-4AD5-9A61-B78A6E8788FD}"/>
              </a:ext>
            </a:extLst>
          </p:cNvPr>
          <p:cNvSpPr txBox="1"/>
          <p:nvPr/>
        </p:nvSpPr>
        <p:spPr>
          <a:xfrm>
            <a:off x="615606" y="1579345"/>
            <a:ext cx="4013544" cy="4462760"/>
          </a:xfrm>
          <a:prstGeom prst="rect">
            <a:avLst/>
          </a:prstGeom>
          <a:noFill/>
        </p:spPr>
        <p:txBody>
          <a:bodyPr wrap="square" rtlCol="0">
            <a:spAutoFit/>
          </a:bodyPr>
          <a:lstStyle/>
          <a:p>
            <a:pPr lvl="0"/>
            <a:r>
              <a:rPr lang="en-US" sz="2200" b="1" dirty="0">
                <a:solidFill>
                  <a:schemeClr val="bg1"/>
                </a:solidFill>
                <a:latin typeface="FoundryFormSans-Bold" panose="02000800060000020004" pitchFamily="2" charset="0"/>
                <a:ea typeface="FoundryFormSans-Bold" panose="02000800060000020004" pitchFamily="2" charset="0"/>
              </a:rPr>
              <a:t>Tier 1 - Active Enablers</a:t>
            </a:r>
          </a:p>
          <a:p>
            <a:pPr lvl="0"/>
            <a:endParaRPr lang="en-US" sz="2500" b="1" dirty="0">
              <a:solidFill>
                <a:schemeClr val="bg1"/>
              </a:solidFill>
              <a:latin typeface="FoundryFormSans-Bold" panose="02000800060000020004" pitchFamily="2" charset="0"/>
              <a:ea typeface="FoundryFormSans-Bold" panose="02000800060000020004" pitchFamily="2" charset="0"/>
            </a:endParaRPr>
          </a:p>
          <a:p>
            <a:pPr lvl="0" algn="just"/>
            <a:r>
              <a:rPr lang="en-US" dirty="0">
                <a:solidFill>
                  <a:schemeClr val="bg1"/>
                </a:solidFill>
                <a:latin typeface="FoundryFormSans-Medium" panose="02000600050000020004" pitchFamily="2" charset="0"/>
                <a:ea typeface="FoundryFormSans-Medium" panose="02000600050000020004" pitchFamily="2" charset="0"/>
              </a:rPr>
              <a:t>Active Enablers are the companies that:</a:t>
            </a:r>
          </a:p>
          <a:p>
            <a:pPr lvl="0" algn="just"/>
            <a:endParaRPr lang="en-US" dirty="0">
              <a:solidFill>
                <a:schemeClr val="bg1"/>
              </a:solidFill>
              <a:latin typeface="FoundryFormSans-Medium" panose="02000600050000020004" pitchFamily="2" charset="0"/>
              <a:ea typeface="FoundryFormSans-Medium" panose="02000600050000020004" pitchFamily="2" charset="0"/>
            </a:endParaRPr>
          </a:p>
          <a:p>
            <a:pPr marL="285750" lvl="0" indent="-285750">
              <a:buFont typeface="Wingdings" panose="05000000000000000000" pitchFamily="2" charset="2"/>
              <a:buChar char="Ø"/>
            </a:pPr>
            <a:r>
              <a:rPr lang="en-US" dirty="0">
                <a:solidFill>
                  <a:schemeClr val="bg1"/>
                </a:solidFill>
                <a:latin typeface="FoundryFormSans-Medium" panose="02000600050000020004" pitchFamily="2" charset="0"/>
                <a:ea typeface="FoundryFormSans-Medium" panose="02000600050000020004" pitchFamily="2" charset="0"/>
              </a:rPr>
              <a:t>Are actively developing blockchain technology systems for their own use or for sale and support to other companies</a:t>
            </a:r>
          </a:p>
          <a:p>
            <a:pPr marL="285750" lvl="0" indent="-285750">
              <a:buFont typeface="Wingdings" panose="05000000000000000000" pitchFamily="2" charset="2"/>
              <a:buChar char="Ø"/>
            </a:pPr>
            <a:endParaRPr lang="en-US" dirty="0">
              <a:solidFill>
                <a:schemeClr val="bg1"/>
              </a:solidFill>
              <a:latin typeface="FoundryFormSans-Medium" panose="02000600050000020004" pitchFamily="2" charset="0"/>
              <a:ea typeface="FoundryFormSans-Medium" panose="02000600050000020004" pitchFamily="2" charset="0"/>
            </a:endParaRPr>
          </a:p>
          <a:p>
            <a:pPr marL="285750" lvl="0" indent="-285750">
              <a:buFont typeface="Wingdings" panose="05000000000000000000" pitchFamily="2" charset="2"/>
              <a:buChar char="Ø"/>
            </a:pPr>
            <a:r>
              <a:rPr lang="en-US" dirty="0">
                <a:solidFill>
                  <a:schemeClr val="bg1"/>
                </a:solidFill>
                <a:latin typeface="FoundryFormSans-Medium" panose="02000600050000020004" pitchFamily="2" charset="0"/>
                <a:ea typeface="FoundryFormSans-Medium" panose="02000600050000020004" pitchFamily="2" charset="0"/>
              </a:rPr>
              <a:t>Are direct service providers of blockchain technology</a:t>
            </a:r>
          </a:p>
          <a:p>
            <a:pPr marL="285750" lvl="0" indent="-285750">
              <a:buFont typeface="Wingdings" panose="05000000000000000000" pitchFamily="2" charset="2"/>
              <a:buChar char="Ø"/>
            </a:pPr>
            <a:endParaRPr lang="en-US" dirty="0">
              <a:solidFill>
                <a:schemeClr val="bg1"/>
              </a:solidFill>
              <a:latin typeface="FoundryFormSans-Medium" panose="02000600050000020004" pitchFamily="2" charset="0"/>
              <a:ea typeface="FoundryFormSans-Medium" panose="02000600050000020004" pitchFamily="2" charset="0"/>
            </a:endParaRPr>
          </a:p>
          <a:p>
            <a:pPr marL="285750" lvl="0" indent="-285750">
              <a:buFont typeface="Wingdings" panose="05000000000000000000" pitchFamily="2" charset="2"/>
              <a:buChar char="Ø"/>
            </a:pPr>
            <a:r>
              <a:rPr lang="en-US" dirty="0">
                <a:solidFill>
                  <a:schemeClr val="bg1"/>
                </a:solidFill>
                <a:latin typeface="FoundryFormSans-Medium" panose="02000600050000020004" pitchFamily="2" charset="0"/>
                <a:ea typeface="FoundryFormSans-Medium" panose="02000600050000020004" pitchFamily="2" charset="0"/>
              </a:rPr>
              <a:t>Have business models that rely on delivering products or services that utilize blockchain technology</a:t>
            </a:r>
          </a:p>
        </p:txBody>
      </p:sp>
      <p:graphicFrame>
        <p:nvGraphicFramePr>
          <p:cNvPr id="10" name="Chart 9">
            <a:extLst>
              <a:ext uri="{FF2B5EF4-FFF2-40B4-BE49-F238E27FC236}">
                <a16:creationId xmlns:a16="http://schemas.microsoft.com/office/drawing/2014/main" id="{3DF3B637-2100-4842-8256-003C4E52C0C4}"/>
              </a:ext>
            </a:extLst>
          </p:cNvPr>
          <p:cNvGraphicFramePr/>
          <p:nvPr>
            <p:extLst>
              <p:ext uri="{D42A27DB-BD31-4B8C-83A1-F6EECF244321}">
                <p14:modId xmlns:p14="http://schemas.microsoft.com/office/powerpoint/2010/main" val="2775103137"/>
              </p:ext>
            </p:extLst>
          </p:nvPr>
        </p:nvGraphicFramePr>
        <p:xfrm>
          <a:off x="4528582" y="2208213"/>
          <a:ext cx="3211036" cy="2441574"/>
        </p:xfrm>
        <a:graphic>
          <a:graphicData uri="http://schemas.openxmlformats.org/drawingml/2006/chart">
            <c:chart xmlns:c="http://schemas.openxmlformats.org/drawingml/2006/chart" xmlns:r="http://schemas.openxmlformats.org/officeDocument/2006/relationships" r:id="rId6"/>
          </a:graphicData>
        </a:graphic>
      </p:graphicFrame>
      <p:sp>
        <p:nvSpPr>
          <p:cNvPr id="5" name="TextBox 4">
            <a:extLst>
              <a:ext uri="{FF2B5EF4-FFF2-40B4-BE49-F238E27FC236}">
                <a16:creationId xmlns:a16="http://schemas.microsoft.com/office/drawing/2014/main" id="{1C4F7FB1-7A28-4798-87F9-D63249D9005C}"/>
              </a:ext>
            </a:extLst>
          </p:cNvPr>
          <p:cNvSpPr txBox="1"/>
          <p:nvPr/>
        </p:nvSpPr>
        <p:spPr>
          <a:xfrm>
            <a:off x="7856444" y="1579345"/>
            <a:ext cx="3773581" cy="3289362"/>
          </a:xfrm>
          <a:prstGeom prst="rect">
            <a:avLst/>
          </a:prstGeom>
          <a:noFill/>
        </p:spPr>
        <p:txBody>
          <a:bodyPr wrap="square" rtlCol="0">
            <a:spAutoFit/>
          </a:bodyPr>
          <a:lstStyle/>
          <a:p>
            <a:pPr lvl="0">
              <a:lnSpc>
                <a:spcPct val="90000"/>
              </a:lnSpc>
              <a:spcBef>
                <a:spcPct val="0"/>
              </a:spcBef>
              <a:spcAft>
                <a:spcPct val="35000"/>
              </a:spcAft>
            </a:pPr>
            <a:r>
              <a:rPr lang="en-US" sz="2200" b="1" dirty="0">
                <a:solidFill>
                  <a:schemeClr val="bg1"/>
                </a:solidFill>
                <a:latin typeface="FoundryFormSans-Bold" panose="02000800060000020004" pitchFamily="2" charset="0"/>
                <a:ea typeface="FoundryFormSans-Bold" panose="02000800060000020004" pitchFamily="2" charset="0"/>
              </a:rPr>
              <a:t>Tier 2 - Active Users</a:t>
            </a:r>
          </a:p>
          <a:p>
            <a:pPr lvl="0">
              <a:lnSpc>
                <a:spcPct val="90000"/>
              </a:lnSpc>
              <a:spcBef>
                <a:spcPct val="0"/>
              </a:spcBef>
              <a:spcAft>
                <a:spcPct val="35000"/>
              </a:spcAft>
            </a:pPr>
            <a:endParaRPr lang="en-US" sz="1600" b="1" dirty="0">
              <a:solidFill>
                <a:schemeClr val="bg1"/>
              </a:solidFill>
              <a:latin typeface="FoundryFormSans-Bold" panose="02000800060000020004" pitchFamily="2" charset="0"/>
              <a:ea typeface="FoundryFormSans-Bold" panose="02000800060000020004" pitchFamily="2" charset="0"/>
            </a:endParaRPr>
          </a:p>
          <a:p>
            <a:pPr lvl="0" algn="just" defTabSz="488950">
              <a:lnSpc>
                <a:spcPct val="90000"/>
              </a:lnSpc>
              <a:spcBef>
                <a:spcPct val="0"/>
              </a:spcBef>
              <a:spcAft>
                <a:spcPct val="35000"/>
              </a:spcAft>
            </a:pPr>
            <a:r>
              <a:rPr lang="en-US" dirty="0">
                <a:solidFill>
                  <a:schemeClr val="bg1"/>
                </a:solidFill>
                <a:latin typeface="FoundryFormSans-Medium" panose="02000600050000020004" pitchFamily="2" charset="0"/>
                <a:ea typeface="FoundryFormSans-Medium" panose="02000600050000020004" pitchFamily="2" charset="0"/>
              </a:rPr>
              <a:t>Active Users are companies that:</a:t>
            </a:r>
          </a:p>
          <a:p>
            <a:pPr lvl="0" algn="just" defTabSz="488950">
              <a:spcBef>
                <a:spcPct val="0"/>
              </a:spcBef>
              <a:spcAft>
                <a:spcPct val="35000"/>
              </a:spcAft>
            </a:pPr>
            <a:endParaRPr lang="en-US" sz="1000" dirty="0">
              <a:solidFill>
                <a:schemeClr val="bg1"/>
              </a:solidFill>
              <a:latin typeface="FoundryFormSans-Medium" panose="02000600050000020004" pitchFamily="2" charset="0"/>
              <a:ea typeface="FoundryFormSans-Medium" panose="02000600050000020004" pitchFamily="2" charset="0"/>
            </a:endParaRPr>
          </a:p>
          <a:p>
            <a:pPr marL="285750" lvl="0" indent="-285750" defTabSz="488950">
              <a:spcBef>
                <a:spcPts val="100"/>
              </a:spcBef>
              <a:spcAft>
                <a:spcPts val="600"/>
              </a:spcAft>
              <a:buFont typeface="Wingdings" panose="05000000000000000000" pitchFamily="2" charset="2"/>
              <a:buChar char="Ø"/>
            </a:pPr>
            <a:r>
              <a:rPr lang="en-US" dirty="0">
                <a:solidFill>
                  <a:schemeClr val="bg1"/>
                </a:solidFill>
                <a:latin typeface="FoundryFormSans-Medium" panose="02000600050000020004" pitchFamily="2" charset="0"/>
                <a:ea typeface="FoundryFormSans-Medium" panose="02000600050000020004" pitchFamily="2" charset="0"/>
              </a:rPr>
              <a:t>Are using blockchain technology which is generally supported by an Active Enabler</a:t>
            </a:r>
          </a:p>
          <a:p>
            <a:pPr marL="285750" lvl="0" indent="-285750" defTabSz="488950">
              <a:spcBef>
                <a:spcPts val="100"/>
              </a:spcBef>
              <a:spcAft>
                <a:spcPts val="600"/>
              </a:spcAft>
              <a:buFont typeface="Wingdings" panose="05000000000000000000" pitchFamily="2" charset="2"/>
              <a:buChar char="Ø"/>
            </a:pPr>
            <a:endParaRPr lang="en-US" sz="2000" dirty="0">
              <a:solidFill>
                <a:schemeClr val="bg1"/>
              </a:solidFill>
              <a:latin typeface="FoundryFormSans-Medium" panose="02000600050000020004" pitchFamily="2" charset="0"/>
              <a:ea typeface="FoundryFormSans-Medium" panose="02000600050000020004" pitchFamily="2" charset="0"/>
            </a:endParaRPr>
          </a:p>
          <a:p>
            <a:pPr marL="285750" lvl="0" indent="-285750" defTabSz="488950">
              <a:spcBef>
                <a:spcPts val="100"/>
              </a:spcBef>
              <a:spcAft>
                <a:spcPts val="600"/>
              </a:spcAft>
              <a:buFont typeface="Wingdings" panose="05000000000000000000" pitchFamily="2" charset="2"/>
              <a:buChar char="Ø"/>
            </a:pPr>
            <a:r>
              <a:rPr lang="en-US" dirty="0">
                <a:solidFill>
                  <a:schemeClr val="bg1"/>
                </a:solidFill>
                <a:latin typeface="FoundryFormSans-Medium" panose="02000600050000020004" pitchFamily="2" charset="0"/>
                <a:ea typeface="FoundryFormSans-Medium" panose="02000600050000020004" pitchFamily="2" charset="0"/>
              </a:rPr>
              <a:t>Have at least one use or test case of using blockchain technology </a:t>
            </a:r>
          </a:p>
        </p:txBody>
      </p:sp>
      <p:sp>
        <p:nvSpPr>
          <p:cNvPr id="17" name="TextBox 16">
            <a:extLst>
              <a:ext uri="{FF2B5EF4-FFF2-40B4-BE49-F238E27FC236}">
                <a16:creationId xmlns:a16="http://schemas.microsoft.com/office/drawing/2014/main" id="{D35627D8-ECB1-4645-8ADE-D31FCC551B58}"/>
              </a:ext>
            </a:extLst>
          </p:cNvPr>
          <p:cNvSpPr txBox="1"/>
          <p:nvPr/>
        </p:nvSpPr>
        <p:spPr>
          <a:xfrm>
            <a:off x="4583442" y="948569"/>
            <a:ext cx="3365961" cy="477054"/>
          </a:xfrm>
          <a:prstGeom prst="rect">
            <a:avLst/>
          </a:prstGeom>
          <a:noFill/>
        </p:spPr>
        <p:txBody>
          <a:bodyPr wrap="square" rtlCol="0">
            <a:spAutoFit/>
          </a:bodyPr>
          <a:lstStyle/>
          <a:p>
            <a:r>
              <a:rPr lang="en-US" sz="2500" b="1" dirty="0">
                <a:solidFill>
                  <a:schemeClr val="bg1"/>
                </a:solidFill>
                <a:latin typeface="FoundryFormSans-Bold" panose="02000800060000020004" pitchFamily="2" charset="0"/>
              </a:rPr>
              <a:t>Tiered Scoring System</a:t>
            </a:r>
          </a:p>
        </p:txBody>
      </p:sp>
      <p:sp>
        <p:nvSpPr>
          <p:cNvPr id="11" name="Footer Placeholder 3">
            <a:extLst>
              <a:ext uri="{FF2B5EF4-FFF2-40B4-BE49-F238E27FC236}">
                <a16:creationId xmlns:a16="http://schemas.microsoft.com/office/drawing/2014/main" id="{61BDFDAE-4799-4393-9EC7-A1580B8EEDC6}"/>
              </a:ext>
            </a:extLst>
          </p:cNvPr>
          <p:cNvSpPr>
            <a:spLocks noGrp="1"/>
          </p:cNvSpPr>
          <p:nvPr>
            <p:ph type="ftr" sz="quarter" idx="11"/>
          </p:nvPr>
        </p:nvSpPr>
        <p:spPr>
          <a:xfrm>
            <a:off x="4053617" y="375835"/>
            <a:ext cx="4114800" cy="365125"/>
          </a:xfrm>
        </p:spPr>
        <p:txBody>
          <a:bodyPr/>
          <a:lstStyle/>
          <a:p>
            <a:r>
              <a:rPr lang="en-US" sz="2500" b="1" dirty="0" err="1">
                <a:solidFill>
                  <a:schemeClr val="bg1"/>
                </a:solidFill>
                <a:latin typeface="FoundryFormSans-Bold" panose="02000800060000020004"/>
              </a:rPr>
              <a:t>Indxx</a:t>
            </a:r>
            <a:r>
              <a:rPr lang="en-US" sz="2500" b="1" dirty="0">
                <a:solidFill>
                  <a:schemeClr val="bg1"/>
                </a:solidFill>
                <a:latin typeface="FoundryFormSans-Bold" panose="02000800060000020004"/>
              </a:rPr>
              <a:t> Blockchain Index</a:t>
            </a:r>
          </a:p>
        </p:txBody>
      </p:sp>
    </p:spTree>
    <p:extLst>
      <p:ext uri="{BB962C8B-B14F-4D97-AF65-F5344CB8AC3E}">
        <p14:creationId xmlns:p14="http://schemas.microsoft.com/office/powerpoint/2010/main" val="1227490868"/>
      </p:ext>
    </p:extLst>
  </p:cSld>
  <p:clrMapOvr>
    <a:masterClrMapping/>
  </p:clrMapOvr>
  <mc:AlternateContent xmlns:mc="http://schemas.openxmlformats.org/markup-compatibility/2006" xmlns:p14="http://schemas.microsoft.com/office/powerpoint/2010/main">
    <mc:Choice Requires="p14">
      <p:transition spd="slow" p14:dur="3400" advClick="0" advTm="25000">
        <p14:reveal/>
      </p:transition>
    </mc:Choice>
    <mc:Fallback xmlns="">
      <p:transition spd="slow" advClick="0" advTm="2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1500" fill="hold"/>
                                        <p:tgtEl>
                                          <p:spTgt spid="17"/>
                                        </p:tgtEl>
                                        <p:attrNameLst>
                                          <p:attrName>ppt_x</p:attrName>
                                        </p:attrNameLst>
                                      </p:cBhvr>
                                      <p:tavLst>
                                        <p:tav tm="0">
                                          <p:val>
                                            <p:strVal val="#ppt_x"/>
                                          </p:val>
                                        </p:tav>
                                        <p:tav tm="100000">
                                          <p:val>
                                            <p:strVal val="#ppt_x"/>
                                          </p:val>
                                        </p:tav>
                                      </p:tavLst>
                                    </p:anim>
                                    <p:anim calcmode="lin" valueType="num">
                                      <p:cBhvr additive="base">
                                        <p:cTn id="8" dur="1500" fill="hold"/>
                                        <p:tgtEl>
                                          <p:spTgt spid="17"/>
                                        </p:tgtEl>
                                        <p:attrNameLst>
                                          <p:attrName>ppt_y</p:attrName>
                                        </p:attrNameLst>
                                      </p:cBhvr>
                                      <p:tavLst>
                                        <p:tav tm="0">
                                          <p:val>
                                            <p:strVal val="1+#ppt_h/2"/>
                                          </p:val>
                                        </p:tav>
                                        <p:tav tm="100000">
                                          <p:val>
                                            <p:strVal val="#ppt_y"/>
                                          </p:val>
                                        </p:tav>
                                      </p:tavLst>
                                    </p:anim>
                                  </p:childTnLst>
                                </p:cTn>
                              </p:par>
                            </p:childTnLst>
                          </p:cTn>
                        </p:par>
                        <p:par>
                          <p:cTn id="9" fill="hold">
                            <p:stCondLst>
                              <p:cond delay="1500"/>
                            </p:stCondLst>
                            <p:childTnLst>
                              <p:par>
                                <p:cTn id="10" presetID="42" presetClass="entr" presetSubtype="0" fill="hold" grpId="0" nodeType="afterEffect">
                                  <p:stCondLst>
                                    <p:cond delay="50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childTnLst>
                          </p:cTn>
                        </p:par>
                        <p:par>
                          <p:cTn id="15" fill="hold">
                            <p:stCondLst>
                              <p:cond delay="3000"/>
                            </p:stCondLst>
                            <p:childTnLst>
                              <p:par>
                                <p:cTn id="16" presetID="42" presetClass="entr" presetSubtype="0" fill="hold" nodeType="afterEffect">
                                  <p:stCondLst>
                                    <p:cond delay="250"/>
                                  </p:stCondLst>
                                  <p:childTnLst>
                                    <p:set>
                                      <p:cBhvr>
                                        <p:cTn id="17" dur="1" fill="hold">
                                          <p:stCondLst>
                                            <p:cond delay="0"/>
                                          </p:stCondLst>
                                        </p:cTn>
                                        <p:tgtEl>
                                          <p:spTgt spid="4">
                                            <p:txEl>
                                              <p:pRg st="0" end="0"/>
                                            </p:txEl>
                                          </p:spTgt>
                                        </p:tgtEl>
                                        <p:attrNameLst>
                                          <p:attrName>style.visibility</p:attrName>
                                        </p:attrNameLst>
                                      </p:cBhvr>
                                      <p:to>
                                        <p:strVal val="visible"/>
                                      </p:to>
                                    </p:set>
                                    <p:animEffect transition="in" filter="fade">
                                      <p:cBhvr>
                                        <p:cTn id="18" dur="1000"/>
                                        <p:tgtEl>
                                          <p:spTgt spid="4">
                                            <p:txEl>
                                              <p:pRg st="0" end="0"/>
                                            </p:txEl>
                                          </p:spTgt>
                                        </p:tgtEl>
                                      </p:cBhvr>
                                    </p:animEffect>
                                    <p:anim calcmode="lin" valueType="num">
                                      <p:cBhvr>
                                        <p:cTn id="19"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20" dur="1000" fill="hold"/>
                                        <p:tgtEl>
                                          <p:spTgt spid="4">
                                            <p:txEl>
                                              <p:pRg st="0" end="0"/>
                                            </p:txEl>
                                          </p:spTgt>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250"/>
                                  </p:stCondLst>
                                  <p:childTnLst>
                                    <p:set>
                                      <p:cBhvr>
                                        <p:cTn id="22" dur="1" fill="hold">
                                          <p:stCondLst>
                                            <p:cond delay="0"/>
                                          </p:stCondLst>
                                        </p:cTn>
                                        <p:tgtEl>
                                          <p:spTgt spid="5">
                                            <p:txEl>
                                              <p:pRg st="0" end="0"/>
                                            </p:txEl>
                                          </p:spTgt>
                                        </p:tgtEl>
                                        <p:attrNameLst>
                                          <p:attrName>style.visibility</p:attrName>
                                        </p:attrNameLst>
                                      </p:cBhvr>
                                      <p:to>
                                        <p:strVal val="visible"/>
                                      </p:to>
                                    </p:set>
                                    <p:animEffect transition="in" filter="fade">
                                      <p:cBhvr>
                                        <p:cTn id="23" dur="1000"/>
                                        <p:tgtEl>
                                          <p:spTgt spid="5">
                                            <p:txEl>
                                              <p:pRg st="0" end="0"/>
                                            </p:txEl>
                                          </p:spTgt>
                                        </p:tgtEl>
                                      </p:cBhvr>
                                    </p:animEffect>
                                    <p:anim calcmode="lin" valueType="num">
                                      <p:cBhvr>
                                        <p:cTn id="24"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25"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par>
                          <p:cTn id="26" fill="hold">
                            <p:stCondLst>
                              <p:cond delay="4250"/>
                            </p:stCondLst>
                            <p:childTnLst>
                              <p:par>
                                <p:cTn id="27" presetID="42" presetClass="entr" presetSubtype="0" fill="hold" nodeType="after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animEffect transition="in" filter="fade">
                                      <p:cBhvr>
                                        <p:cTn id="29" dur="1000"/>
                                        <p:tgtEl>
                                          <p:spTgt spid="4">
                                            <p:txEl>
                                              <p:pRg st="2" end="2"/>
                                            </p:txEl>
                                          </p:spTgt>
                                        </p:tgtEl>
                                      </p:cBhvr>
                                    </p:animEffect>
                                    <p:anim calcmode="lin" valueType="num">
                                      <p:cBhvr>
                                        <p:cTn id="30"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1" dur="1000" fill="hold"/>
                                        <p:tgtEl>
                                          <p:spTgt spid="4">
                                            <p:txEl>
                                              <p:pRg st="2" end="2"/>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5">
                                            <p:txEl>
                                              <p:pRg st="2" end="2"/>
                                            </p:txEl>
                                          </p:spTgt>
                                        </p:tgtEl>
                                        <p:attrNameLst>
                                          <p:attrName>style.visibility</p:attrName>
                                        </p:attrNameLst>
                                      </p:cBhvr>
                                      <p:to>
                                        <p:strVal val="visible"/>
                                      </p:to>
                                    </p:set>
                                    <p:animEffect transition="in" filter="fade">
                                      <p:cBhvr>
                                        <p:cTn id="34" dur="1000"/>
                                        <p:tgtEl>
                                          <p:spTgt spid="5">
                                            <p:txEl>
                                              <p:pRg st="2" end="2"/>
                                            </p:txEl>
                                          </p:spTgt>
                                        </p:tgtEl>
                                      </p:cBhvr>
                                    </p:animEffect>
                                    <p:anim calcmode="lin" valueType="num">
                                      <p:cBhvr>
                                        <p:cTn id="35"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36"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par>
                          <p:cTn id="37" fill="hold">
                            <p:stCondLst>
                              <p:cond delay="5250"/>
                            </p:stCondLst>
                            <p:childTnLst>
                              <p:par>
                                <p:cTn id="38" presetID="42" presetClass="entr" presetSubtype="0" fill="hold" nodeType="afterEffect">
                                  <p:stCondLst>
                                    <p:cond delay="250"/>
                                  </p:stCondLst>
                                  <p:childTnLst>
                                    <p:set>
                                      <p:cBhvr>
                                        <p:cTn id="39" dur="1" fill="hold">
                                          <p:stCondLst>
                                            <p:cond delay="0"/>
                                          </p:stCondLst>
                                        </p:cTn>
                                        <p:tgtEl>
                                          <p:spTgt spid="4">
                                            <p:txEl>
                                              <p:pRg st="4" end="4"/>
                                            </p:txEl>
                                          </p:spTgt>
                                        </p:tgtEl>
                                        <p:attrNameLst>
                                          <p:attrName>style.visibility</p:attrName>
                                        </p:attrNameLst>
                                      </p:cBhvr>
                                      <p:to>
                                        <p:strVal val="visible"/>
                                      </p:to>
                                    </p:set>
                                    <p:animEffect transition="in" filter="fade">
                                      <p:cBhvr>
                                        <p:cTn id="40" dur="1000"/>
                                        <p:tgtEl>
                                          <p:spTgt spid="4">
                                            <p:txEl>
                                              <p:pRg st="4" end="4"/>
                                            </p:txEl>
                                          </p:spTgt>
                                        </p:tgtEl>
                                      </p:cBhvr>
                                    </p:animEffect>
                                    <p:anim calcmode="lin" valueType="num">
                                      <p:cBhvr>
                                        <p:cTn id="41"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4">
                                            <p:txEl>
                                              <p:pRg st="4" end="4"/>
                                            </p:txEl>
                                          </p:spTgt>
                                        </p:tgtEl>
                                        <p:attrNameLst>
                                          <p:attrName>ppt_y</p:attrName>
                                        </p:attrNameLst>
                                      </p:cBhvr>
                                      <p:tavLst>
                                        <p:tav tm="0">
                                          <p:val>
                                            <p:strVal val="#ppt_y+.1"/>
                                          </p:val>
                                        </p:tav>
                                        <p:tav tm="100000">
                                          <p:val>
                                            <p:strVal val="#ppt_y"/>
                                          </p:val>
                                        </p:tav>
                                      </p:tavLst>
                                    </p:anim>
                                  </p:childTnLst>
                                </p:cTn>
                              </p:par>
                              <p:par>
                                <p:cTn id="43" presetID="42" presetClass="entr" presetSubtype="0" fill="hold" nodeType="withEffect">
                                  <p:stCondLst>
                                    <p:cond delay="250"/>
                                  </p:stCondLst>
                                  <p:childTnLst>
                                    <p:set>
                                      <p:cBhvr>
                                        <p:cTn id="44" dur="1" fill="hold">
                                          <p:stCondLst>
                                            <p:cond delay="0"/>
                                          </p:stCondLst>
                                        </p:cTn>
                                        <p:tgtEl>
                                          <p:spTgt spid="5">
                                            <p:txEl>
                                              <p:pRg st="4" end="4"/>
                                            </p:txEl>
                                          </p:spTgt>
                                        </p:tgtEl>
                                        <p:attrNameLst>
                                          <p:attrName>style.visibility</p:attrName>
                                        </p:attrNameLst>
                                      </p:cBhvr>
                                      <p:to>
                                        <p:strVal val="visible"/>
                                      </p:to>
                                    </p:set>
                                    <p:animEffect transition="in" filter="fade">
                                      <p:cBhvr>
                                        <p:cTn id="45" dur="1000"/>
                                        <p:tgtEl>
                                          <p:spTgt spid="5">
                                            <p:txEl>
                                              <p:pRg st="4" end="4"/>
                                            </p:txEl>
                                          </p:spTgt>
                                        </p:tgtEl>
                                      </p:cBhvr>
                                    </p:animEffect>
                                    <p:anim calcmode="lin" valueType="num">
                                      <p:cBhvr>
                                        <p:cTn id="46"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47"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par>
                          <p:cTn id="48" fill="hold">
                            <p:stCondLst>
                              <p:cond delay="6500"/>
                            </p:stCondLst>
                            <p:childTnLst>
                              <p:par>
                                <p:cTn id="49" presetID="42" presetClass="entr" presetSubtype="0" fill="hold" nodeType="afterEffect">
                                  <p:stCondLst>
                                    <p:cond delay="250"/>
                                  </p:stCondLst>
                                  <p:childTnLst>
                                    <p:set>
                                      <p:cBhvr>
                                        <p:cTn id="50" dur="1" fill="hold">
                                          <p:stCondLst>
                                            <p:cond delay="0"/>
                                          </p:stCondLst>
                                        </p:cTn>
                                        <p:tgtEl>
                                          <p:spTgt spid="4">
                                            <p:txEl>
                                              <p:pRg st="6" end="6"/>
                                            </p:txEl>
                                          </p:spTgt>
                                        </p:tgtEl>
                                        <p:attrNameLst>
                                          <p:attrName>style.visibility</p:attrName>
                                        </p:attrNameLst>
                                      </p:cBhvr>
                                      <p:to>
                                        <p:strVal val="visible"/>
                                      </p:to>
                                    </p:set>
                                    <p:animEffect transition="in" filter="fade">
                                      <p:cBhvr>
                                        <p:cTn id="51" dur="1000"/>
                                        <p:tgtEl>
                                          <p:spTgt spid="4">
                                            <p:txEl>
                                              <p:pRg st="6" end="6"/>
                                            </p:txEl>
                                          </p:spTgt>
                                        </p:tgtEl>
                                      </p:cBhvr>
                                    </p:animEffect>
                                    <p:anim calcmode="lin" valueType="num">
                                      <p:cBhvr>
                                        <p:cTn id="52" dur="1000" fill="hold"/>
                                        <p:tgtEl>
                                          <p:spTgt spid="4">
                                            <p:txEl>
                                              <p:pRg st="6" end="6"/>
                                            </p:txEl>
                                          </p:spTgt>
                                        </p:tgtEl>
                                        <p:attrNameLst>
                                          <p:attrName>ppt_x</p:attrName>
                                        </p:attrNameLst>
                                      </p:cBhvr>
                                      <p:tavLst>
                                        <p:tav tm="0">
                                          <p:val>
                                            <p:strVal val="#ppt_x"/>
                                          </p:val>
                                        </p:tav>
                                        <p:tav tm="100000">
                                          <p:val>
                                            <p:strVal val="#ppt_x"/>
                                          </p:val>
                                        </p:tav>
                                      </p:tavLst>
                                    </p:anim>
                                    <p:anim calcmode="lin" valueType="num">
                                      <p:cBhvr>
                                        <p:cTn id="53" dur="1000" fill="hold"/>
                                        <p:tgtEl>
                                          <p:spTgt spid="4">
                                            <p:txEl>
                                              <p:pRg st="6" end="6"/>
                                            </p:txEl>
                                          </p:spTgt>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250"/>
                                  </p:stCondLst>
                                  <p:childTnLst>
                                    <p:set>
                                      <p:cBhvr>
                                        <p:cTn id="55" dur="1" fill="hold">
                                          <p:stCondLst>
                                            <p:cond delay="0"/>
                                          </p:stCondLst>
                                        </p:cTn>
                                        <p:tgtEl>
                                          <p:spTgt spid="5">
                                            <p:txEl>
                                              <p:pRg st="6" end="6"/>
                                            </p:txEl>
                                          </p:spTgt>
                                        </p:tgtEl>
                                        <p:attrNameLst>
                                          <p:attrName>style.visibility</p:attrName>
                                        </p:attrNameLst>
                                      </p:cBhvr>
                                      <p:to>
                                        <p:strVal val="visible"/>
                                      </p:to>
                                    </p:set>
                                    <p:animEffect transition="in" filter="fade">
                                      <p:cBhvr>
                                        <p:cTn id="56" dur="1000"/>
                                        <p:tgtEl>
                                          <p:spTgt spid="5">
                                            <p:txEl>
                                              <p:pRg st="6" end="6"/>
                                            </p:txEl>
                                          </p:spTgt>
                                        </p:tgtEl>
                                      </p:cBhvr>
                                    </p:animEffect>
                                    <p:anim calcmode="lin" valueType="num">
                                      <p:cBhvr>
                                        <p:cTn id="57" dur="1000" fill="hold"/>
                                        <p:tgtEl>
                                          <p:spTgt spid="5">
                                            <p:txEl>
                                              <p:pRg st="6" end="6"/>
                                            </p:txEl>
                                          </p:spTgt>
                                        </p:tgtEl>
                                        <p:attrNameLst>
                                          <p:attrName>ppt_x</p:attrName>
                                        </p:attrNameLst>
                                      </p:cBhvr>
                                      <p:tavLst>
                                        <p:tav tm="0">
                                          <p:val>
                                            <p:strVal val="#ppt_x"/>
                                          </p:val>
                                        </p:tav>
                                        <p:tav tm="100000">
                                          <p:val>
                                            <p:strVal val="#ppt_x"/>
                                          </p:val>
                                        </p:tav>
                                      </p:tavLst>
                                    </p:anim>
                                    <p:anim calcmode="lin" valueType="num">
                                      <p:cBhvr>
                                        <p:cTn id="58" dur="1000" fill="hold"/>
                                        <p:tgtEl>
                                          <p:spTgt spid="5">
                                            <p:txEl>
                                              <p:pRg st="6" end="6"/>
                                            </p:txEl>
                                          </p:spTgt>
                                        </p:tgtEl>
                                        <p:attrNameLst>
                                          <p:attrName>ppt_y</p:attrName>
                                        </p:attrNameLst>
                                      </p:cBhvr>
                                      <p:tavLst>
                                        <p:tav tm="0">
                                          <p:val>
                                            <p:strVal val="#ppt_y+.1"/>
                                          </p:val>
                                        </p:tav>
                                        <p:tav tm="100000">
                                          <p:val>
                                            <p:strVal val="#ppt_y"/>
                                          </p:val>
                                        </p:tav>
                                      </p:tavLst>
                                    </p:anim>
                                  </p:childTnLst>
                                </p:cTn>
                              </p:par>
                            </p:childTnLst>
                          </p:cTn>
                        </p:par>
                        <p:par>
                          <p:cTn id="59" fill="hold">
                            <p:stCondLst>
                              <p:cond delay="7750"/>
                            </p:stCondLst>
                            <p:childTnLst>
                              <p:par>
                                <p:cTn id="60" presetID="42" presetClass="entr" presetSubtype="0" fill="hold" nodeType="afterEffect">
                                  <p:stCondLst>
                                    <p:cond delay="500"/>
                                  </p:stCondLst>
                                  <p:childTnLst>
                                    <p:set>
                                      <p:cBhvr>
                                        <p:cTn id="61" dur="1" fill="hold">
                                          <p:stCondLst>
                                            <p:cond delay="0"/>
                                          </p:stCondLst>
                                        </p:cTn>
                                        <p:tgtEl>
                                          <p:spTgt spid="4">
                                            <p:txEl>
                                              <p:pRg st="8" end="8"/>
                                            </p:txEl>
                                          </p:spTgt>
                                        </p:tgtEl>
                                        <p:attrNameLst>
                                          <p:attrName>style.visibility</p:attrName>
                                        </p:attrNameLst>
                                      </p:cBhvr>
                                      <p:to>
                                        <p:strVal val="visible"/>
                                      </p:to>
                                    </p:set>
                                    <p:animEffect transition="in" filter="fade">
                                      <p:cBhvr>
                                        <p:cTn id="62" dur="1000"/>
                                        <p:tgtEl>
                                          <p:spTgt spid="4">
                                            <p:txEl>
                                              <p:pRg st="8" end="8"/>
                                            </p:txEl>
                                          </p:spTgt>
                                        </p:tgtEl>
                                      </p:cBhvr>
                                    </p:animEffect>
                                    <p:anim calcmode="lin" valueType="num">
                                      <p:cBhvr>
                                        <p:cTn id="63" dur="1000" fill="hold"/>
                                        <p:tgtEl>
                                          <p:spTgt spid="4">
                                            <p:txEl>
                                              <p:pRg st="8" end="8"/>
                                            </p:txEl>
                                          </p:spTgt>
                                        </p:tgtEl>
                                        <p:attrNameLst>
                                          <p:attrName>ppt_x</p:attrName>
                                        </p:attrNameLst>
                                      </p:cBhvr>
                                      <p:tavLst>
                                        <p:tav tm="0">
                                          <p:val>
                                            <p:strVal val="#ppt_x"/>
                                          </p:val>
                                        </p:tav>
                                        <p:tav tm="100000">
                                          <p:val>
                                            <p:strVal val="#ppt_x"/>
                                          </p:val>
                                        </p:tav>
                                      </p:tavLst>
                                    </p:anim>
                                    <p:anim calcmode="lin" valueType="num">
                                      <p:cBhvr>
                                        <p:cTn id="64" dur="1000" fill="hold"/>
                                        <p:tgtEl>
                                          <p:spTgt spid="4">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5981D7-9764-4A1B-8850-FF515165A033}"/>
              </a:ext>
            </a:extLst>
          </p:cNvPr>
          <p:cNvSpPr>
            <a:spLocks noGrp="1"/>
          </p:cNvSpPr>
          <p:nvPr>
            <p:ph idx="1"/>
          </p:nvPr>
        </p:nvSpPr>
        <p:spPr>
          <a:xfrm>
            <a:off x="0" y="0"/>
            <a:ext cx="12192000" cy="6858000"/>
          </a:xfrm>
          <a:solidFill>
            <a:schemeClr val="tx1"/>
          </a:solidFill>
        </p:spPr>
        <p:txBody>
          <a:bodyPr/>
          <a:lstStyle/>
          <a:p>
            <a:r>
              <a:rPr lang="en-US" dirty="0"/>
              <a:t>36</a:t>
            </a:r>
          </a:p>
        </p:txBody>
      </p:sp>
      <p:pic>
        <p:nvPicPr>
          <p:cNvPr id="6" name="Picture 5">
            <a:extLst>
              <a:ext uri="{FF2B5EF4-FFF2-40B4-BE49-F238E27FC236}">
                <a16:creationId xmlns:a16="http://schemas.microsoft.com/office/drawing/2014/main" id="{B5104A8E-E271-4283-B47D-33793F84D63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3688" y="-203841"/>
            <a:ext cx="2241641" cy="1601172"/>
          </a:xfrm>
          <a:prstGeom prst="rect">
            <a:avLst/>
          </a:prstGeom>
        </p:spPr>
      </p:pic>
      <p:sp>
        <p:nvSpPr>
          <p:cNvPr id="11" name="TextBox 10">
            <a:extLst>
              <a:ext uri="{FF2B5EF4-FFF2-40B4-BE49-F238E27FC236}">
                <a16:creationId xmlns:a16="http://schemas.microsoft.com/office/drawing/2014/main" id="{5A9FE6B3-208E-40BD-A98E-9CCB5798BD71}"/>
              </a:ext>
            </a:extLst>
          </p:cNvPr>
          <p:cNvSpPr txBox="1">
            <a:spLocks noChangeArrowheads="1"/>
          </p:cNvSpPr>
          <p:nvPr/>
        </p:nvSpPr>
        <p:spPr bwMode="auto">
          <a:xfrm>
            <a:off x="6972367" y="1847156"/>
            <a:ext cx="3904488" cy="376591"/>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anchor="ctr"/>
          <a:lstStyle>
            <a:defPPr>
              <a:defRPr lang="en-US"/>
            </a:defPPr>
            <a:lvl1pPr algn="ctr" fontAlgn="auto">
              <a:spcBef>
                <a:spcPts val="0"/>
              </a:spcBef>
              <a:spcAft>
                <a:spcPts val="0"/>
              </a:spcAft>
              <a:defRPr sz="2200">
                <a:solidFill>
                  <a:schemeClr val="bg1"/>
                </a:solidFill>
                <a:latin typeface="Cambria" pitchFamily="18" charset="0"/>
                <a:cs typeface="Times New Roman" pitchFamily="18" charset="0"/>
              </a:defRPr>
            </a:lvl1pPr>
          </a:lstStyle>
          <a:p>
            <a:pPr algn="l"/>
            <a:r>
              <a:rPr lang="en-US" sz="2500" b="1" dirty="0">
                <a:latin typeface="FoundryFormSans-Bold" panose="02000800060000020004" pitchFamily="2" charset="0"/>
                <a:cs typeface="+mn-cs"/>
              </a:rPr>
              <a:t>Index Characteristics</a:t>
            </a:r>
          </a:p>
        </p:txBody>
      </p:sp>
      <p:sp>
        <p:nvSpPr>
          <p:cNvPr id="12" name="TextBox 11">
            <a:extLst>
              <a:ext uri="{FF2B5EF4-FFF2-40B4-BE49-F238E27FC236}">
                <a16:creationId xmlns:a16="http://schemas.microsoft.com/office/drawing/2014/main" id="{D074A8FB-7E73-4993-B1AB-257335328643}"/>
              </a:ext>
            </a:extLst>
          </p:cNvPr>
          <p:cNvSpPr txBox="1"/>
          <p:nvPr/>
        </p:nvSpPr>
        <p:spPr>
          <a:xfrm>
            <a:off x="6188765" y="2316467"/>
            <a:ext cx="7986712" cy="3277820"/>
          </a:xfrm>
          <a:prstGeom prst="rect">
            <a:avLst/>
          </a:prstGeom>
          <a:noFill/>
        </p:spPr>
        <p:txBody>
          <a:bodyPr wrap="square" numCol="2" rtlCol="0">
            <a:spAutoFit/>
          </a:bodyPr>
          <a:lstStyle/>
          <a:p>
            <a:endParaRPr lang="en-US" dirty="0">
              <a:solidFill>
                <a:schemeClr val="bg1"/>
              </a:solidFill>
            </a:endParaRP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Base Date</a:t>
            </a: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No. of Constituents</a:t>
            </a: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Dividend Yield</a:t>
            </a:r>
          </a:p>
          <a:p>
            <a:pPr fontAlgn="ctr">
              <a:lnSpc>
                <a:spcPct val="150000"/>
              </a:lnSpc>
            </a:pPr>
            <a:r>
              <a:rPr lang="en-US" dirty="0">
                <a:solidFill>
                  <a:schemeClr val="bg1"/>
                </a:solidFill>
                <a:latin typeface="FoundryFormSans-Medium" panose="02000600050000020004" pitchFamily="2" charset="0"/>
                <a:ea typeface="FoundryFormSans-Medium" panose="02000600050000020004" pitchFamily="2" charset="0"/>
              </a:rPr>
              <a:t>Beta vs </a:t>
            </a:r>
            <a:r>
              <a:rPr lang="en-US" dirty="0" err="1">
                <a:solidFill>
                  <a:schemeClr val="bg1"/>
                </a:solidFill>
                <a:latin typeface="FoundryFormSans-Medium" panose="02000600050000020004" pitchFamily="2" charset="0"/>
                <a:ea typeface="FoundryFormSans-Medium" panose="02000600050000020004" pitchFamily="2" charset="0"/>
              </a:rPr>
              <a:t>Indxx</a:t>
            </a:r>
            <a:r>
              <a:rPr lang="en-US" dirty="0">
                <a:solidFill>
                  <a:schemeClr val="bg1"/>
                </a:solidFill>
                <a:latin typeface="FoundryFormSans-Medium" panose="02000600050000020004" pitchFamily="2" charset="0"/>
                <a:ea typeface="FoundryFormSans-Medium" panose="02000600050000020004" pitchFamily="2" charset="0"/>
              </a:rPr>
              <a:t> 500 (TR) Index</a:t>
            </a: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Correlation vs. </a:t>
            </a:r>
            <a:r>
              <a:rPr lang="en-US" dirty="0" err="1">
                <a:solidFill>
                  <a:schemeClr val="bg1"/>
                </a:solidFill>
                <a:latin typeface="FoundryFormSans-Medium" panose="02000600050000020004" pitchFamily="2" charset="0"/>
                <a:ea typeface="FoundryFormSans-Medium" panose="02000600050000020004" pitchFamily="2" charset="0"/>
              </a:rPr>
              <a:t>Indxx</a:t>
            </a:r>
            <a:r>
              <a:rPr lang="en-US" dirty="0">
                <a:solidFill>
                  <a:schemeClr val="bg1"/>
                </a:solidFill>
                <a:latin typeface="FoundryFormSans-Medium" panose="02000600050000020004" pitchFamily="2" charset="0"/>
                <a:ea typeface="FoundryFormSans-Medium" panose="02000600050000020004" pitchFamily="2" charset="0"/>
              </a:rPr>
              <a:t> 500 (TR) Index</a:t>
            </a: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52 Week High/Low</a:t>
            </a: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Live Calculation Date		</a:t>
            </a:r>
          </a:p>
          <a:p>
            <a:pPr>
              <a:lnSpc>
                <a:spcPct val="150000"/>
              </a:lnSpc>
            </a:pPr>
            <a:endParaRPr lang="en-US" sz="1200" dirty="0">
              <a:solidFill>
                <a:schemeClr val="bg1"/>
              </a:solidFill>
              <a:latin typeface="FoundryFormSans-Medium" panose="02000600050000020004" pitchFamily="2" charset="0"/>
              <a:ea typeface="FoundryFormSans-Medium" panose="02000600050000020004" pitchFamily="2" charset="0"/>
            </a:endParaRP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3/18/2016</a:t>
            </a: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67</a:t>
            </a: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1.74%</a:t>
            </a: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1.18</a:t>
            </a: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0.74</a:t>
            </a:r>
          </a:p>
          <a:p>
            <a:pPr>
              <a:lnSpc>
                <a:spcPct val="150000"/>
              </a:lnSpc>
            </a:pPr>
            <a:r>
              <a:rPr lang="en-US" dirty="0">
                <a:solidFill>
                  <a:schemeClr val="bg1"/>
                </a:solidFill>
                <a:latin typeface="FoundryFormSans-Medium" panose="02000600050000020004" pitchFamily="2" charset="0"/>
                <a:ea typeface="FoundryFormSans-Medium" panose="02000600050000020004" pitchFamily="2" charset="0"/>
              </a:rPr>
              <a:t>1989/1426</a:t>
            </a:r>
          </a:p>
          <a:p>
            <a:pPr>
              <a:lnSpc>
                <a:spcPct val="150000"/>
              </a:lnSpc>
            </a:pPr>
            <a:r>
              <a:rPr lang="en-US" dirty="0">
                <a:solidFill>
                  <a:schemeClr val="bg1"/>
                </a:solidFill>
                <a:latin typeface="FoundryFormSans" pitchFamily="50" charset="0"/>
              </a:rPr>
              <a:t>12/07/2017</a:t>
            </a:r>
            <a:r>
              <a:rPr lang="en-US" dirty="0">
                <a:solidFill>
                  <a:schemeClr val="bg1"/>
                </a:solidFill>
              </a:rPr>
              <a:t>		</a:t>
            </a:r>
          </a:p>
        </p:txBody>
      </p:sp>
      <p:pic>
        <p:nvPicPr>
          <p:cNvPr id="13" name="Picture 12">
            <a:extLst>
              <a:ext uri="{FF2B5EF4-FFF2-40B4-BE49-F238E27FC236}">
                <a16:creationId xmlns:a16="http://schemas.microsoft.com/office/drawing/2014/main" id="{F6340915-6BB2-42CC-90FC-AA986CC7B1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3467" y="1120087"/>
            <a:ext cx="2879759" cy="4965962"/>
          </a:xfrm>
          <a:prstGeom prst="rect">
            <a:avLst/>
          </a:prstGeom>
        </p:spPr>
      </p:pic>
      <p:sp>
        <p:nvSpPr>
          <p:cNvPr id="8" name="Footer Placeholder 3">
            <a:extLst>
              <a:ext uri="{FF2B5EF4-FFF2-40B4-BE49-F238E27FC236}">
                <a16:creationId xmlns:a16="http://schemas.microsoft.com/office/drawing/2014/main" id="{61BDFDAE-4799-4393-9EC7-A1580B8EEDC6}"/>
              </a:ext>
            </a:extLst>
          </p:cNvPr>
          <p:cNvSpPr>
            <a:spLocks noGrp="1"/>
          </p:cNvSpPr>
          <p:nvPr>
            <p:ph type="ftr" sz="quarter" idx="11"/>
          </p:nvPr>
        </p:nvSpPr>
        <p:spPr>
          <a:xfrm>
            <a:off x="4053617" y="375835"/>
            <a:ext cx="4114800" cy="365125"/>
          </a:xfrm>
        </p:spPr>
        <p:txBody>
          <a:bodyPr/>
          <a:lstStyle/>
          <a:p>
            <a:r>
              <a:rPr lang="en-US" sz="2500" b="1" dirty="0" err="1">
                <a:solidFill>
                  <a:schemeClr val="bg1"/>
                </a:solidFill>
                <a:latin typeface="FoundryFormSans-Bold" panose="02000800060000020004"/>
              </a:rPr>
              <a:t>Indxx</a:t>
            </a:r>
            <a:r>
              <a:rPr lang="en-US" sz="2500" b="1" dirty="0">
                <a:solidFill>
                  <a:schemeClr val="bg1"/>
                </a:solidFill>
                <a:latin typeface="FoundryFormSans-Bold" panose="02000800060000020004"/>
              </a:rPr>
              <a:t> Blockchain Index</a:t>
            </a:r>
          </a:p>
        </p:txBody>
      </p:sp>
    </p:spTree>
    <p:extLst>
      <p:ext uri="{BB962C8B-B14F-4D97-AF65-F5344CB8AC3E}">
        <p14:creationId xmlns:p14="http://schemas.microsoft.com/office/powerpoint/2010/main" val="1959003"/>
      </p:ext>
    </p:extLst>
  </p:cSld>
  <p:clrMapOvr>
    <a:masterClrMapping/>
  </p:clrMapOvr>
  <mc:AlternateContent xmlns:mc="http://schemas.openxmlformats.org/markup-compatibility/2006" xmlns:p14="http://schemas.microsoft.com/office/powerpoint/2010/main">
    <mc:Choice Requires="p14">
      <p:transition spd="slow" p14:dur="2000" advClick="0" advTm="25000">
        <p14:prism isInverted="1"/>
      </p:transition>
    </mc:Choice>
    <mc:Fallback xmlns="">
      <p:transition spd="slow" advClick="0" advTm="2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25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childTnLst>
                                </p:cTn>
                              </p:par>
                            </p:childTnLst>
                          </p:cTn>
                        </p:par>
                        <p:par>
                          <p:cTn id="8" fill="hold">
                            <p:stCondLst>
                              <p:cond delay="1250"/>
                            </p:stCondLst>
                            <p:childTnLst>
                              <p:par>
                                <p:cTn id="9" presetID="42" presetClass="entr" presetSubtype="0" fill="hold" grpId="0" nodeType="afterEffect">
                                  <p:stCondLst>
                                    <p:cond delay="25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anim calcmode="lin" valueType="num">
                                      <p:cBhvr>
                                        <p:cTn id="12" dur="1000" fill="hold"/>
                                        <p:tgtEl>
                                          <p:spTgt spid="11"/>
                                        </p:tgtEl>
                                        <p:attrNameLst>
                                          <p:attrName>ppt_x</p:attrName>
                                        </p:attrNameLst>
                                      </p:cBhvr>
                                      <p:tavLst>
                                        <p:tav tm="0">
                                          <p:val>
                                            <p:strVal val="#ppt_x"/>
                                          </p:val>
                                        </p:tav>
                                        <p:tav tm="100000">
                                          <p:val>
                                            <p:strVal val="#ppt_x"/>
                                          </p:val>
                                        </p:tav>
                                      </p:tavLst>
                                    </p:anim>
                                    <p:anim calcmode="lin" valueType="num">
                                      <p:cBhvr>
                                        <p:cTn id="13" dur="1000" fill="hold"/>
                                        <p:tgtEl>
                                          <p:spTgt spid="11"/>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25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1000"/>
                                        <p:tgtEl>
                                          <p:spTgt spid="12"/>
                                        </p:tgtEl>
                                      </p:cBhvr>
                                    </p:animEffect>
                                    <p:anim calcmode="lin" valueType="num">
                                      <p:cBhvr>
                                        <p:cTn id="17" dur="1000" fill="hold"/>
                                        <p:tgtEl>
                                          <p:spTgt spid="12"/>
                                        </p:tgtEl>
                                        <p:attrNameLst>
                                          <p:attrName>ppt_x</p:attrName>
                                        </p:attrNameLst>
                                      </p:cBhvr>
                                      <p:tavLst>
                                        <p:tav tm="0">
                                          <p:val>
                                            <p:strVal val="#ppt_x"/>
                                          </p:val>
                                        </p:tav>
                                        <p:tav tm="100000">
                                          <p:val>
                                            <p:strVal val="#ppt_x"/>
                                          </p:val>
                                        </p:tav>
                                      </p:tavLst>
                                    </p:anim>
                                    <p:anim calcmode="lin" valueType="num">
                                      <p:cBhvr>
                                        <p:cTn id="18"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5981D7-9764-4A1B-8850-FF515165A033}"/>
              </a:ext>
            </a:extLst>
          </p:cNvPr>
          <p:cNvSpPr>
            <a:spLocks noGrp="1"/>
          </p:cNvSpPr>
          <p:nvPr>
            <p:ph idx="1"/>
          </p:nvPr>
        </p:nvSpPr>
        <p:spPr>
          <a:xfrm>
            <a:off x="0" y="0"/>
            <a:ext cx="12192000" cy="6858000"/>
          </a:xfrm>
          <a:solidFill>
            <a:schemeClr val="tx1"/>
          </a:solidFill>
        </p:spPr>
        <p:txBody>
          <a:bodyPr/>
          <a:lstStyle/>
          <a:p>
            <a:r>
              <a:rPr lang="en-US" dirty="0"/>
              <a:t>36</a:t>
            </a:r>
          </a:p>
        </p:txBody>
      </p:sp>
      <p:pic>
        <p:nvPicPr>
          <p:cNvPr id="12" name="Picture 11">
            <a:extLst>
              <a:ext uri="{FF2B5EF4-FFF2-40B4-BE49-F238E27FC236}">
                <a16:creationId xmlns:a16="http://schemas.microsoft.com/office/drawing/2014/main" id="{9CAEDC3D-86EA-430E-92AE-AF62F6A8C397}"/>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80000"/>
                    </a14:imgEffect>
                  </a14:imgLayer>
                </a14:imgProps>
              </a:ext>
              <a:ext uri="{28A0092B-C50C-407E-A947-70E740481C1C}">
                <a14:useLocalDpi xmlns:a14="http://schemas.microsoft.com/office/drawing/2010/main" val="0"/>
              </a:ext>
            </a:extLst>
          </a:blip>
          <a:stretch>
            <a:fillRect/>
          </a:stretch>
        </p:blipFill>
        <p:spPr>
          <a:xfrm>
            <a:off x="6130726" y="1037755"/>
            <a:ext cx="2879759" cy="4965962"/>
          </a:xfrm>
          <a:prstGeom prst="rect">
            <a:avLst/>
          </a:prstGeom>
        </p:spPr>
      </p:pic>
      <p:pic>
        <p:nvPicPr>
          <p:cNvPr id="10" name="Picture 9">
            <a:extLst>
              <a:ext uri="{FF2B5EF4-FFF2-40B4-BE49-F238E27FC236}">
                <a16:creationId xmlns:a16="http://schemas.microsoft.com/office/drawing/2014/main" id="{18CE7515-B40E-4D94-8FCC-C43DE138701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80000"/>
                    </a14:imgEffect>
                  </a14:imgLayer>
                </a14:imgProps>
              </a:ext>
              <a:ext uri="{28A0092B-C50C-407E-A947-70E740481C1C}">
                <a14:useLocalDpi xmlns:a14="http://schemas.microsoft.com/office/drawing/2010/main" val="0"/>
              </a:ext>
            </a:extLst>
          </a:blip>
          <a:stretch>
            <a:fillRect/>
          </a:stretch>
        </p:blipFill>
        <p:spPr>
          <a:xfrm>
            <a:off x="3231258" y="1024129"/>
            <a:ext cx="2879759" cy="4965962"/>
          </a:xfrm>
          <a:prstGeom prst="rect">
            <a:avLst/>
          </a:prstGeom>
        </p:spPr>
      </p:pic>
      <p:pic>
        <p:nvPicPr>
          <p:cNvPr id="6" name="Picture 5">
            <a:extLst>
              <a:ext uri="{FF2B5EF4-FFF2-40B4-BE49-F238E27FC236}">
                <a16:creationId xmlns:a16="http://schemas.microsoft.com/office/drawing/2014/main" id="{B5104A8E-E271-4283-B47D-33793F84D63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3688" y="-203841"/>
            <a:ext cx="2241641" cy="1601172"/>
          </a:xfrm>
          <a:prstGeom prst="rect">
            <a:avLst/>
          </a:prstGeom>
        </p:spPr>
      </p:pic>
      <p:sp>
        <p:nvSpPr>
          <p:cNvPr id="2" name="TextBox 1">
            <a:extLst>
              <a:ext uri="{FF2B5EF4-FFF2-40B4-BE49-F238E27FC236}">
                <a16:creationId xmlns:a16="http://schemas.microsoft.com/office/drawing/2014/main" id="{F0197FF7-5301-4CB5-9A75-AF86EA2B2EC5}"/>
              </a:ext>
            </a:extLst>
          </p:cNvPr>
          <p:cNvSpPr txBox="1"/>
          <p:nvPr/>
        </p:nvSpPr>
        <p:spPr>
          <a:xfrm>
            <a:off x="4176229" y="941991"/>
            <a:ext cx="4002289" cy="477054"/>
          </a:xfrm>
          <a:prstGeom prst="rect">
            <a:avLst/>
          </a:prstGeom>
          <a:noFill/>
        </p:spPr>
        <p:txBody>
          <a:bodyPr wrap="square" rtlCol="0">
            <a:spAutoFit/>
          </a:bodyPr>
          <a:lstStyle/>
          <a:p>
            <a:r>
              <a:rPr lang="en-US" sz="2500" b="1" dirty="0">
                <a:solidFill>
                  <a:schemeClr val="bg1"/>
                </a:solidFill>
                <a:latin typeface="FoundryFormSans-Bold" panose="02000800060000020004" pitchFamily="2" charset="0"/>
                <a:ea typeface="FoundryFormSans-Bold" panose="02000800060000020004" pitchFamily="2" charset="0"/>
              </a:rPr>
              <a:t>Methodology Construction</a:t>
            </a:r>
          </a:p>
        </p:txBody>
      </p:sp>
      <p:sp>
        <p:nvSpPr>
          <p:cNvPr id="5" name="TextBox 4">
            <a:extLst>
              <a:ext uri="{FF2B5EF4-FFF2-40B4-BE49-F238E27FC236}">
                <a16:creationId xmlns:a16="http://schemas.microsoft.com/office/drawing/2014/main" id="{08D0C236-9376-4C4A-9D65-6F94189EFA9D}"/>
              </a:ext>
            </a:extLst>
          </p:cNvPr>
          <p:cNvSpPr txBox="1"/>
          <p:nvPr/>
        </p:nvSpPr>
        <p:spPr>
          <a:xfrm>
            <a:off x="1192696" y="2067339"/>
            <a:ext cx="3962400" cy="3139321"/>
          </a:xfrm>
          <a:prstGeom prst="rect">
            <a:avLst/>
          </a:prstGeom>
          <a:noFill/>
        </p:spPr>
        <p:txBody>
          <a:bodyPr wrap="square" rtlCol="0">
            <a:spAutoFit/>
          </a:bodyPr>
          <a:lstStyle/>
          <a:p>
            <a:r>
              <a:rPr lang="en-IN" b="1" dirty="0">
                <a:solidFill>
                  <a:schemeClr val="bg1"/>
                </a:solidFill>
                <a:latin typeface="FoundryFormSans-Medium"/>
              </a:rPr>
              <a:t>Universe</a:t>
            </a:r>
          </a:p>
          <a:p>
            <a:endParaRPr lang="en-IN" b="1" dirty="0">
              <a:solidFill>
                <a:schemeClr val="bg1"/>
              </a:solidFill>
              <a:latin typeface="FoundryFormSans-Medium"/>
            </a:endParaRPr>
          </a:p>
          <a:p>
            <a:pPr>
              <a:lnSpc>
                <a:spcPct val="150000"/>
              </a:lnSpc>
            </a:pPr>
            <a:r>
              <a:rPr lang="en-IN" b="1" dirty="0">
                <a:solidFill>
                  <a:schemeClr val="bg1"/>
                </a:solidFill>
                <a:latin typeface="FoundryFormSans-Medium"/>
              </a:rPr>
              <a:t>Market Cap Eligibility</a:t>
            </a:r>
          </a:p>
          <a:p>
            <a:pPr>
              <a:lnSpc>
                <a:spcPct val="150000"/>
              </a:lnSpc>
            </a:pPr>
            <a:r>
              <a:rPr lang="en-IN" b="1" dirty="0">
                <a:solidFill>
                  <a:schemeClr val="bg1"/>
                </a:solidFill>
                <a:latin typeface="FoundryFormSans-Medium"/>
              </a:rPr>
              <a:t>Free Float</a:t>
            </a:r>
          </a:p>
          <a:p>
            <a:pPr>
              <a:lnSpc>
                <a:spcPct val="150000"/>
              </a:lnSpc>
            </a:pPr>
            <a:r>
              <a:rPr lang="en-IN" b="1" dirty="0">
                <a:solidFill>
                  <a:schemeClr val="bg1"/>
                </a:solidFill>
                <a:latin typeface="FoundryFormSans-Medium"/>
              </a:rPr>
              <a:t>Adequate Liquidity</a:t>
            </a:r>
          </a:p>
          <a:p>
            <a:pPr>
              <a:lnSpc>
                <a:spcPct val="150000"/>
              </a:lnSpc>
            </a:pPr>
            <a:r>
              <a:rPr lang="en-IN" b="1" dirty="0">
                <a:solidFill>
                  <a:schemeClr val="bg1"/>
                </a:solidFill>
                <a:latin typeface="FoundryFormSans-Medium"/>
              </a:rPr>
              <a:t>Security Selection</a:t>
            </a:r>
          </a:p>
          <a:p>
            <a:pPr>
              <a:lnSpc>
                <a:spcPct val="150000"/>
              </a:lnSpc>
            </a:pPr>
            <a:r>
              <a:rPr lang="en-IN" b="1" dirty="0">
                <a:solidFill>
                  <a:schemeClr val="bg1"/>
                </a:solidFill>
                <a:latin typeface="FoundryFormSans-Medium"/>
              </a:rPr>
              <a:t>Weighting Method</a:t>
            </a:r>
          </a:p>
          <a:p>
            <a:pPr>
              <a:lnSpc>
                <a:spcPct val="150000"/>
              </a:lnSpc>
            </a:pPr>
            <a:r>
              <a:rPr lang="en-IN" b="1" dirty="0">
                <a:solidFill>
                  <a:schemeClr val="bg1"/>
                </a:solidFill>
                <a:latin typeface="FoundryFormSans-Medium"/>
              </a:rPr>
              <a:t>Reconstitution</a:t>
            </a:r>
          </a:p>
        </p:txBody>
      </p:sp>
      <p:sp>
        <p:nvSpPr>
          <p:cNvPr id="7" name="TextBox 6">
            <a:extLst>
              <a:ext uri="{FF2B5EF4-FFF2-40B4-BE49-F238E27FC236}">
                <a16:creationId xmlns:a16="http://schemas.microsoft.com/office/drawing/2014/main" id="{D29A2C6F-C462-4E1D-AB92-33BB88BB2F7A}"/>
              </a:ext>
            </a:extLst>
          </p:cNvPr>
          <p:cNvSpPr txBox="1"/>
          <p:nvPr/>
        </p:nvSpPr>
        <p:spPr>
          <a:xfrm>
            <a:off x="4346713" y="2067339"/>
            <a:ext cx="7752522" cy="3139321"/>
          </a:xfrm>
          <a:prstGeom prst="rect">
            <a:avLst/>
          </a:prstGeom>
          <a:noFill/>
        </p:spPr>
        <p:txBody>
          <a:bodyPr wrap="square" rtlCol="0">
            <a:spAutoFit/>
          </a:bodyPr>
          <a:lstStyle/>
          <a:p>
            <a:r>
              <a:rPr lang="en-US" dirty="0">
                <a:solidFill>
                  <a:schemeClr val="bg1"/>
                </a:solidFill>
                <a:latin typeface="FoundryFormSans-Medium"/>
              </a:rPr>
              <a:t>The security should either have its primary listing or be incorporated in Developed and Emerging markets as defined by </a:t>
            </a:r>
            <a:r>
              <a:rPr lang="en-US" dirty="0" err="1">
                <a:solidFill>
                  <a:schemeClr val="bg1"/>
                </a:solidFill>
                <a:latin typeface="FoundryFormSans-Medium"/>
              </a:rPr>
              <a:t>Indxx</a:t>
            </a:r>
            <a:endParaRPr lang="en-US" dirty="0">
              <a:solidFill>
                <a:schemeClr val="bg1"/>
              </a:solidFill>
              <a:latin typeface="FoundryFormSans-Medium"/>
            </a:endParaRPr>
          </a:p>
          <a:p>
            <a:pPr>
              <a:lnSpc>
                <a:spcPct val="150000"/>
              </a:lnSpc>
            </a:pPr>
            <a:r>
              <a:rPr lang="en-US" dirty="0">
                <a:solidFill>
                  <a:schemeClr val="bg1"/>
                </a:solidFill>
                <a:latin typeface="FoundryFormSans-Medium"/>
              </a:rPr>
              <a:t>Companies with a market capitalization of $250 million or greater</a:t>
            </a:r>
          </a:p>
          <a:p>
            <a:pPr>
              <a:lnSpc>
                <a:spcPct val="150000"/>
              </a:lnSpc>
            </a:pPr>
            <a:r>
              <a:rPr lang="en-US" dirty="0">
                <a:solidFill>
                  <a:schemeClr val="bg1"/>
                </a:solidFill>
                <a:latin typeface="FoundryFormSans-Medium"/>
              </a:rPr>
              <a:t>At least 20% of shares outstanding must be available</a:t>
            </a:r>
            <a:endParaRPr lang="en-US" b="1" dirty="0">
              <a:solidFill>
                <a:schemeClr val="bg1"/>
              </a:solidFill>
              <a:latin typeface="FoundryFormSans-Medium"/>
            </a:endParaRPr>
          </a:p>
          <a:p>
            <a:pPr>
              <a:lnSpc>
                <a:spcPct val="150000"/>
              </a:lnSpc>
            </a:pPr>
            <a:r>
              <a:rPr lang="en-US" dirty="0">
                <a:solidFill>
                  <a:schemeClr val="bg1"/>
                </a:solidFill>
                <a:latin typeface="FoundryFormSans-Medium"/>
              </a:rPr>
              <a:t>Companies with their last 6 months ADTV of $1 million or greater</a:t>
            </a:r>
          </a:p>
          <a:p>
            <a:pPr>
              <a:lnSpc>
                <a:spcPct val="150000"/>
              </a:lnSpc>
            </a:pPr>
            <a:r>
              <a:rPr lang="en-US" dirty="0">
                <a:solidFill>
                  <a:schemeClr val="bg1"/>
                </a:solidFill>
                <a:latin typeface="FoundryFormSans-Medium"/>
              </a:rPr>
              <a:t>Extensive research performed by </a:t>
            </a:r>
            <a:r>
              <a:rPr lang="en-US" dirty="0" err="1">
                <a:solidFill>
                  <a:schemeClr val="bg1"/>
                </a:solidFill>
                <a:latin typeface="FoundryFormSans-Medium"/>
              </a:rPr>
              <a:t>Indxx</a:t>
            </a:r>
            <a:r>
              <a:rPr lang="en-US" dirty="0">
                <a:solidFill>
                  <a:schemeClr val="bg1"/>
                </a:solidFill>
                <a:latin typeface="FoundryFormSans-Medium"/>
              </a:rPr>
              <a:t> along with the tiered scoring system</a:t>
            </a:r>
          </a:p>
          <a:p>
            <a:pPr>
              <a:lnSpc>
                <a:spcPct val="150000"/>
              </a:lnSpc>
            </a:pPr>
            <a:r>
              <a:rPr lang="en-US" dirty="0">
                <a:solidFill>
                  <a:schemeClr val="bg1"/>
                </a:solidFill>
                <a:latin typeface="FoundryFormSans-Medium"/>
              </a:rPr>
              <a:t>Equally weighted with evenly balanced exposure to both the tiers</a:t>
            </a:r>
          </a:p>
          <a:p>
            <a:pPr>
              <a:lnSpc>
                <a:spcPct val="150000"/>
              </a:lnSpc>
            </a:pPr>
            <a:r>
              <a:rPr lang="en-US" dirty="0">
                <a:solidFill>
                  <a:schemeClr val="bg1"/>
                </a:solidFill>
                <a:latin typeface="FoundryFormSans-Medium"/>
              </a:rPr>
              <a:t>Semi-annually, at the close of the third Friday of March and September</a:t>
            </a:r>
          </a:p>
        </p:txBody>
      </p:sp>
      <p:sp>
        <p:nvSpPr>
          <p:cNvPr id="13" name="Footer Placeholder 3">
            <a:extLst>
              <a:ext uri="{FF2B5EF4-FFF2-40B4-BE49-F238E27FC236}">
                <a16:creationId xmlns:a16="http://schemas.microsoft.com/office/drawing/2014/main" id="{61BDFDAE-4799-4393-9EC7-A1580B8EEDC6}"/>
              </a:ext>
            </a:extLst>
          </p:cNvPr>
          <p:cNvSpPr>
            <a:spLocks noGrp="1"/>
          </p:cNvSpPr>
          <p:nvPr>
            <p:ph type="ftr" sz="quarter" idx="11"/>
          </p:nvPr>
        </p:nvSpPr>
        <p:spPr>
          <a:xfrm>
            <a:off x="4053617" y="375835"/>
            <a:ext cx="4114800" cy="365125"/>
          </a:xfrm>
        </p:spPr>
        <p:txBody>
          <a:bodyPr/>
          <a:lstStyle/>
          <a:p>
            <a:r>
              <a:rPr lang="en-US" sz="2500" b="1" dirty="0" err="1">
                <a:solidFill>
                  <a:schemeClr val="bg1"/>
                </a:solidFill>
                <a:latin typeface="FoundryFormSans-Bold" panose="02000800060000020004"/>
              </a:rPr>
              <a:t>Indxx</a:t>
            </a:r>
            <a:r>
              <a:rPr lang="en-US" sz="2500" b="1" dirty="0">
                <a:solidFill>
                  <a:schemeClr val="bg1"/>
                </a:solidFill>
                <a:latin typeface="FoundryFormSans-Bold" panose="02000800060000020004"/>
              </a:rPr>
              <a:t> Blockchain Index</a:t>
            </a:r>
          </a:p>
        </p:txBody>
      </p:sp>
    </p:spTree>
    <p:extLst>
      <p:ext uri="{BB962C8B-B14F-4D97-AF65-F5344CB8AC3E}">
        <p14:creationId xmlns:p14="http://schemas.microsoft.com/office/powerpoint/2010/main" val="33258662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advTm="25000">
        <p15:prstTrans prst="peelOff"/>
      </p:transition>
    </mc:Choice>
    <mc:Fallback xmlns="">
      <p:transition spd="slow" advClick="0" advTm="2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par>
                          <p:cTn id="9" fill="hold">
                            <p:stCondLst>
                              <p:cond delay="0"/>
                            </p:stCondLst>
                            <p:childTnLst>
                              <p:par>
                                <p:cTn id="10" presetID="22" presetClass="entr" presetSubtype="4" fill="hold" grpId="0"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2000"/>
                                        <p:tgtEl>
                                          <p:spTgt spid="2"/>
                                        </p:tgtEl>
                                      </p:cBhvr>
                                    </p:animEffect>
                                  </p:childTnLst>
                                </p:cTn>
                              </p:par>
                            </p:childTnLst>
                          </p:cTn>
                        </p:par>
                        <p:par>
                          <p:cTn id="13" fill="hold">
                            <p:stCondLst>
                              <p:cond delay="2000"/>
                            </p:stCondLst>
                            <p:childTnLst>
                              <p:par>
                                <p:cTn id="14" presetID="2" presetClass="entr" presetSubtype="4" fill="hold" nodeType="afterEffect">
                                  <p:stCondLst>
                                    <p:cond delay="1000"/>
                                  </p:stCondLst>
                                  <p:childTnLst>
                                    <p:set>
                                      <p:cBhvr>
                                        <p:cTn id="15" dur="1" fill="hold">
                                          <p:stCondLst>
                                            <p:cond delay="0"/>
                                          </p:stCondLst>
                                        </p:cTn>
                                        <p:tgtEl>
                                          <p:spTgt spid="5">
                                            <p:txEl>
                                              <p:pRg st="0" end="0"/>
                                            </p:txEl>
                                          </p:spTgt>
                                        </p:tgtEl>
                                        <p:attrNameLst>
                                          <p:attrName>style.visibility</p:attrName>
                                        </p:attrNameLst>
                                      </p:cBhvr>
                                      <p:to>
                                        <p:strVal val="visible"/>
                                      </p:to>
                                    </p:set>
                                    <p:anim calcmode="lin" valueType="num">
                                      <p:cBhvr additive="base">
                                        <p:cTn id="16" dur="1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7" dur="1500" fill="hold"/>
                                        <p:tgtEl>
                                          <p:spTgt spid="5">
                                            <p:txEl>
                                              <p:pRg st="0" end="0"/>
                                            </p:txEl>
                                          </p:spTgt>
                                        </p:tgtEl>
                                        <p:attrNameLst>
                                          <p:attrName>ppt_y</p:attrName>
                                        </p:attrNameLst>
                                      </p:cBhvr>
                                      <p:tavLst>
                                        <p:tav tm="0">
                                          <p:val>
                                            <p:strVal val="1+#ppt_h/2"/>
                                          </p:val>
                                        </p:tav>
                                        <p:tav tm="100000">
                                          <p:val>
                                            <p:strVal val="#ppt_y"/>
                                          </p:val>
                                        </p:tav>
                                      </p:tavLst>
                                    </p:anim>
                                  </p:childTnLst>
                                </p:cTn>
                              </p:par>
                              <p:par>
                                <p:cTn id="18" presetID="2" presetClass="entr" presetSubtype="4" fill="hold" nodeType="withEffect">
                                  <p:stCondLst>
                                    <p:cond delay="1000"/>
                                  </p:stCondLst>
                                  <p:childTnLst>
                                    <p:set>
                                      <p:cBhvr>
                                        <p:cTn id="19" dur="1" fill="hold">
                                          <p:stCondLst>
                                            <p:cond delay="0"/>
                                          </p:stCondLst>
                                        </p:cTn>
                                        <p:tgtEl>
                                          <p:spTgt spid="7">
                                            <p:txEl>
                                              <p:pRg st="0" end="0"/>
                                            </p:txEl>
                                          </p:spTgt>
                                        </p:tgtEl>
                                        <p:attrNameLst>
                                          <p:attrName>style.visibility</p:attrName>
                                        </p:attrNameLst>
                                      </p:cBhvr>
                                      <p:to>
                                        <p:strVal val="visible"/>
                                      </p:to>
                                    </p:set>
                                    <p:anim calcmode="lin" valueType="num">
                                      <p:cBhvr additive="base">
                                        <p:cTn id="20" dur="1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21" dur="1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par>
                          <p:cTn id="22" fill="hold">
                            <p:stCondLst>
                              <p:cond delay="4500"/>
                            </p:stCondLst>
                            <p:childTnLst>
                              <p:par>
                                <p:cTn id="23" presetID="2" presetClass="entr" presetSubtype="4" fill="hold" nodeType="afterEffect">
                                  <p:stCondLst>
                                    <p:cond delay="2000"/>
                                  </p:stCondLst>
                                  <p:childTnLst>
                                    <p:set>
                                      <p:cBhvr>
                                        <p:cTn id="24" dur="1" fill="hold">
                                          <p:stCondLst>
                                            <p:cond delay="0"/>
                                          </p:stCondLst>
                                        </p:cTn>
                                        <p:tgtEl>
                                          <p:spTgt spid="5">
                                            <p:txEl>
                                              <p:pRg st="2" end="2"/>
                                            </p:txEl>
                                          </p:spTgt>
                                        </p:tgtEl>
                                        <p:attrNameLst>
                                          <p:attrName>style.visibility</p:attrName>
                                        </p:attrNameLst>
                                      </p:cBhvr>
                                      <p:to>
                                        <p:strVal val="visible"/>
                                      </p:to>
                                    </p:set>
                                    <p:anim calcmode="lin" valueType="num">
                                      <p:cBhvr additive="base">
                                        <p:cTn id="25" dur="1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6" dur="1500" fill="hold"/>
                                        <p:tgtEl>
                                          <p:spTgt spid="5">
                                            <p:txEl>
                                              <p:pRg st="2" end="2"/>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2000"/>
                                  </p:stCondLst>
                                  <p:childTnLst>
                                    <p:set>
                                      <p:cBhvr>
                                        <p:cTn id="28" dur="1" fill="hold">
                                          <p:stCondLst>
                                            <p:cond delay="0"/>
                                          </p:stCondLst>
                                        </p:cTn>
                                        <p:tgtEl>
                                          <p:spTgt spid="7">
                                            <p:txEl>
                                              <p:pRg st="1" end="1"/>
                                            </p:txEl>
                                          </p:spTgt>
                                        </p:tgtEl>
                                        <p:attrNameLst>
                                          <p:attrName>style.visibility</p:attrName>
                                        </p:attrNameLst>
                                      </p:cBhvr>
                                      <p:to>
                                        <p:strVal val="visible"/>
                                      </p:to>
                                    </p:set>
                                    <p:anim calcmode="lin" valueType="num">
                                      <p:cBhvr additive="base">
                                        <p:cTn id="29" dur="1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30" dur="1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par>
                          <p:cTn id="31" fill="hold">
                            <p:stCondLst>
                              <p:cond delay="8000"/>
                            </p:stCondLst>
                            <p:childTnLst>
                              <p:par>
                                <p:cTn id="32" presetID="2" presetClass="entr" presetSubtype="4" fill="hold" nodeType="afterEffect">
                                  <p:stCondLst>
                                    <p:cond delay="2000"/>
                                  </p:stCondLst>
                                  <p:childTnLst>
                                    <p:set>
                                      <p:cBhvr>
                                        <p:cTn id="33" dur="1" fill="hold">
                                          <p:stCondLst>
                                            <p:cond delay="0"/>
                                          </p:stCondLst>
                                        </p:cTn>
                                        <p:tgtEl>
                                          <p:spTgt spid="5">
                                            <p:txEl>
                                              <p:pRg st="3" end="3"/>
                                            </p:txEl>
                                          </p:spTgt>
                                        </p:tgtEl>
                                        <p:attrNameLst>
                                          <p:attrName>style.visibility</p:attrName>
                                        </p:attrNameLst>
                                      </p:cBhvr>
                                      <p:to>
                                        <p:strVal val="visible"/>
                                      </p:to>
                                    </p:set>
                                    <p:anim calcmode="lin" valueType="num">
                                      <p:cBhvr additive="base">
                                        <p:cTn id="34" dur="1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35" dur="1500" fill="hold"/>
                                        <p:tgtEl>
                                          <p:spTgt spid="5">
                                            <p:txEl>
                                              <p:pRg st="3" end="3"/>
                                            </p:txEl>
                                          </p:spTgt>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stCondLst>
                                    <p:cond delay="2000"/>
                                  </p:stCondLst>
                                  <p:childTnLst>
                                    <p:set>
                                      <p:cBhvr>
                                        <p:cTn id="37" dur="1" fill="hold">
                                          <p:stCondLst>
                                            <p:cond delay="0"/>
                                          </p:stCondLst>
                                        </p:cTn>
                                        <p:tgtEl>
                                          <p:spTgt spid="7">
                                            <p:txEl>
                                              <p:pRg st="2" end="2"/>
                                            </p:txEl>
                                          </p:spTgt>
                                        </p:tgtEl>
                                        <p:attrNameLst>
                                          <p:attrName>style.visibility</p:attrName>
                                        </p:attrNameLst>
                                      </p:cBhvr>
                                      <p:to>
                                        <p:strVal val="visible"/>
                                      </p:to>
                                    </p:set>
                                    <p:anim calcmode="lin" valueType="num">
                                      <p:cBhvr additive="base">
                                        <p:cTn id="38" dur="1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39" dur="1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par>
                          <p:cTn id="40" fill="hold">
                            <p:stCondLst>
                              <p:cond delay="11500"/>
                            </p:stCondLst>
                            <p:childTnLst>
                              <p:par>
                                <p:cTn id="41" presetID="2" presetClass="entr" presetSubtype="4" fill="hold" nodeType="afterEffect">
                                  <p:stCondLst>
                                    <p:cond delay="2000"/>
                                  </p:stCondLst>
                                  <p:childTnLst>
                                    <p:set>
                                      <p:cBhvr>
                                        <p:cTn id="42" dur="1" fill="hold">
                                          <p:stCondLst>
                                            <p:cond delay="0"/>
                                          </p:stCondLst>
                                        </p:cTn>
                                        <p:tgtEl>
                                          <p:spTgt spid="5">
                                            <p:txEl>
                                              <p:pRg st="4" end="4"/>
                                            </p:txEl>
                                          </p:spTgt>
                                        </p:tgtEl>
                                        <p:attrNameLst>
                                          <p:attrName>style.visibility</p:attrName>
                                        </p:attrNameLst>
                                      </p:cBhvr>
                                      <p:to>
                                        <p:strVal val="visible"/>
                                      </p:to>
                                    </p:set>
                                    <p:anim calcmode="lin" valueType="num">
                                      <p:cBhvr additive="base">
                                        <p:cTn id="43" dur="1500" fill="hold"/>
                                        <p:tgtEl>
                                          <p:spTgt spid="5">
                                            <p:txEl>
                                              <p:pRg st="4" end="4"/>
                                            </p:txEl>
                                          </p:spTgt>
                                        </p:tgtEl>
                                        <p:attrNameLst>
                                          <p:attrName>ppt_x</p:attrName>
                                        </p:attrNameLst>
                                      </p:cBhvr>
                                      <p:tavLst>
                                        <p:tav tm="0">
                                          <p:val>
                                            <p:strVal val="#ppt_x"/>
                                          </p:val>
                                        </p:tav>
                                        <p:tav tm="100000">
                                          <p:val>
                                            <p:strVal val="#ppt_x"/>
                                          </p:val>
                                        </p:tav>
                                      </p:tavLst>
                                    </p:anim>
                                    <p:anim calcmode="lin" valueType="num">
                                      <p:cBhvr additive="base">
                                        <p:cTn id="44" dur="1500" fill="hold"/>
                                        <p:tgtEl>
                                          <p:spTgt spid="5">
                                            <p:txEl>
                                              <p:pRg st="4" end="4"/>
                                            </p:txEl>
                                          </p:spTgt>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2000"/>
                                  </p:stCondLst>
                                  <p:childTnLst>
                                    <p:set>
                                      <p:cBhvr>
                                        <p:cTn id="46" dur="1" fill="hold">
                                          <p:stCondLst>
                                            <p:cond delay="0"/>
                                          </p:stCondLst>
                                        </p:cTn>
                                        <p:tgtEl>
                                          <p:spTgt spid="7">
                                            <p:txEl>
                                              <p:pRg st="3" end="3"/>
                                            </p:txEl>
                                          </p:spTgt>
                                        </p:tgtEl>
                                        <p:attrNameLst>
                                          <p:attrName>style.visibility</p:attrName>
                                        </p:attrNameLst>
                                      </p:cBhvr>
                                      <p:to>
                                        <p:strVal val="visible"/>
                                      </p:to>
                                    </p:set>
                                    <p:anim calcmode="lin" valueType="num">
                                      <p:cBhvr additive="base">
                                        <p:cTn id="47" dur="1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48" dur="1500" fill="hold"/>
                                        <p:tgtEl>
                                          <p:spTgt spid="7">
                                            <p:txEl>
                                              <p:pRg st="3" end="3"/>
                                            </p:txEl>
                                          </p:spTgt>
                                        </p:tgtEl>
                                        <p:attrNameLst>
                                          <p:attrName>ppt_y</p:attrName>
                                        </p:attrNameLst>
                                      </p:cBhvr>
                                      <p:tavLst>
                                        <p:tav tm="0">
                                          <p:val>
                                            <p:strVal val="1+#ppt_h/2"/>
                                          </p:val>
                                        </p:tav>
                                        <p:tav tm="100000">
                                          <p:val>
                                            <p:strVal val="#ppt_y"/>
                                          </p:val>
                                        </p:tav>
                                      </p:tavLst>
                                    </p:anim>
                                  </p:childTnLst>
                                </p:cTn>
                              </p:par>
                            </p:childTnLst>
                          </p:cTn>
                        </p:par>
                        <p:par>
                          <p:cTn id="49" fill="hold">
                            <p:stCondLst>
                              <p:cond delay="15000"/>
                            </p:stCondLst>
                            <p:childTnLst>
                              <p:par>
                                <p:cTn id="50" presetID="2" presetClass="entr" presetSubtype="4" fill="hold" nodeType="afterEffect">
                                  <p:stCondLst>
                                    <p:cond delay="2000"/>
                                  </p:stCondLst>
                                  <p:childTnLst>
                                    <p:set>
                                      <p:cBhvr>
                                        <p:cTn id="51" dur="1" fill="hold">
                                          <p:stCondLst>
                                            <p:cond delay="0"/>
                                          </p:stCondLst>
                                        </p:cTn>
                                        <p:tgtEl>
                                          <p:spTgt spid="5">
                                            <p:txEl>
                                              <p:pRg st="5" end="5"/>
                                            </p:txEl>
                                          </p:spTgt>
                                        </p:tgtEl>
                                        <p:attrNameLst>
                                          <p:attrName>style.visibility</p:attrName>
                                        </p:attrNameLst>
                                      </p:cBhvr>
                                      <p:to>
                                        <p:strVal val="visible"/>
                                      </p:to>
                                    </p:set>
                                    <p:anim calcmode="lin" valueType="num">
                                      <p:cBhvr additive="base">
                                        <p:cTn id="52" dur="1500" fill="hold"/>
                                        <p:tgtEl>
                                          <p:spTgt spid="5">
                                            <p:txEl>
                                              <p:pRg st="5" end="5"/>
                                            </p:txEl>
                                          </p:spTgt>
                                        </p:tgtEl>
                                        <p:attrNameLst>
                                          <p:attrName>ppt_x</p:attrName>
                                        </p:attrNameLst>
                                      </p:cBhvr>
                                      <p:tavLst>
                                        <p:tav tm="0">
                                          <p:val>
                                            <p:strVal val="#ppt_x"/>
                                          </p:val>
                                        </p:tav>
                                        <p:tav tm="100000">
                                          <p:val>
                                            <p:strVal val="#ppt_x"/>
                                          </p:val>
                                        </p:tav>
                                      </p:tavLst>
                                    </p:anim>
                                    <p:anim calcmode="lin" valueType="num">
                                      <p:cBhvr additive="base">
                                        <p:cTn id="53" dur="1500" fill="hold"/>
                                        <p:tgtEl>
                                          <p:spTgt spid="5">
                                            <p:txEl>
                                              <p:pRg st="5" end="5"/>
                                            </p:txEl>
                                          </p:spTgt>
                                        </p:tgtEl>
                                        <p:attrNameLst>
                                          <p:attrName>ppt_y</p:attrName>
                                        </p:attrNameLst>
                                      </p:cBhvr>
                                      <p:tavLst>
                                        <p:tav tm="0">
                                          <p:val>
                                            <p:strVal val="1+#ppt_h/2"/>
                                          </p:val>
                                        </p:tav>
                                        <p:tav tm="100000">
                                          <p:val>
                                            <p:strVal val="#ppt_y"/>
                                          </p:val>
                                        </p:tav>
                                      </p:tavLst>
                                    </p:anim>
                                  </p:childTnLst>
                                </p:cTn>
                              </p:par>
                              <p:par>
                                <p:cTn id="54" presetID="2" presetClass="entr" presetSubtype="4" fill="hold" nodeType="withEffect">
                                  <p:stCondLst>
                                    <p:cond delay="2000"/>
                                  </p:stCondLst>
                                  <p:childTnLst>
                                    <p:set>
                                      <p:cBhvr>
                                        <p:cTn id="55" dur="1" fill="hold">
                                          <p:stCondLst>
                                            <p:cond delay="0"/>
                                          </p:stCondLst>
                                        </p:cTn>
                                        <p:tgtEl>
                                          <p:spTgt spid="7">
                                            <p:txEl>
                                              <p:pRg st="4" end="4"/>
                                            </p:txEl>
                                          </p:spTgt>
                                        </p:tgtEl>
                                        <p:attrNameLst>
                                          <p:attrName>style.visibility</p:attrName>
                                        </p:attrNameLst>
                                      </p:cBhvr>
                                      <p:to>
                                        <p:strVal val="visible"/>
                                      </p:to>
                                    </p:set>
                                    <p:anim calcmode="lin" valueType="num">
                                      <p:cBhvr additive="base">
                                        <p:cTn id="56" dur="1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57" dur="1500" fill="hold"/>
                                        <p:tgtEl>
                                          <p:spTgt spid="7">
                                            <p:txEl>
                                              <p:pRg st="4" end="4"/>
                                            </p:txEl>
                                          </p:spTgt>
                                        </p:tgtEl>
                                        <p:attrNameLst>
                                          <p:attrName>ppt_y</p:attrName>
                                        </p:attrNameLst>
                                      </p:cBhvr>
                                      <p:tavLst>
                                        <p:tav tm="0">
                                          <p:val>
                                            <p:strVal val="1+#ppt_h/2"/>
                                          </p:val>
                                        </p:tav>
                                        <p:tav tm="100000">
                                          <p:val>
                                            <p:strVal val="#ppt_y"/>
                                          </p:val>
                                        </p:tav>
                                      </p:tavLst>
                                    </p:anim>
                                  </p:childTnLst>
                                </p:cTn>
                              </p:par>
                            </p:childTnLst>
                          </p:cTn>
                        </p:par>
                        <p:par>
                          <p:cTn id="58" fill="hold">
                            <p:stCondLst>
                              <p:cond delay="18500"/>
                            </p:stCondLst>
                            <p:childTnLst>
                              <p:par>
                                <p:cTn id="59" presetID="2" presetClass="entr" presetSubtype="4" fill="hold" nodeType="afterEffect">
                                  <p:stCondLst>
                                    <p:cond delay="2000"/>
                                  </p:stCondLst>
                                  <p:childTnLst>
                                    <p:set>
                                      <p:cBhvr>
                                        <p:cTn id="60" dur="1" fill="hold">
                                          <p:stCondLst>
                                            <p:cond delay="0"/>
                                          </p:stCondLst>
                                        </p:cTn>
                                        <p:tgtEl>
                                          <p:spTgt spid="5">
                                            <p:txEl>
                                              <p:pRg st="6" end="6"/>
                                            </p:txEl>
                                          </p:spTgt>
                                        </p:tgtEl>
                                        <p:attrNameLst>
                                          <p:attrName>style.visibility</p:attrName>
                                        </p:attrNameLst>
                                      </p:cBhvr>
                                      <p:to>
                                        <p:strVal val="visible"/>
                                      </p:to>
                                    </p:set>
                                    <p:anim calcmode="lin" valueType="num">
                                      <p:cBhvr additive="base">
                                        <p:cTn id="61" dur="1500" fill="hold"/>
                                        <p:tgtEl>
                                          <p:spTgt spid="5">
                                            <p:txEl>
                                              <p:pRg st="6" end="6"/>
                                            </p:txEl>
                                          </p:spTgt>
                                        </p:tgtEl>
                                        <p:attrNameLst>
                                          <p:attrName>ppt_x</p:attrName>
                                        </p:attrNameLst>
                                      </p:cBhvr>
                                      <p:tavLst>
                                        <p:tav tm="0">
                                          <p:val>
                                            <p:strVal val="#ppt_x"/>
                                          </p:val>
                                        </p:tav>
                                        <p:tav tm="100000">
                                          <p:val>
                                            <p:strVal val="#ppt_x"/>
                                          </p:val>
                                        </p:tav>
                                      </p:tavLst>
                                    </p:anim>
                                    <p:anim calcmode="lin" valueType="num">
                                      <p:cBhvr additive="base">
                                        <p:cTn id="62" dur="1500" fill="hold"/>
                                        <p:tgtEl>
                                          <p:spTgt spid="5">
                                            <p:txEl>
                                              <p:pRg st="6" end="6"/>
                                            </p:txEl>
                                          </p:spTgt>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stCondLst>
                                    <p:cond delay="2000"/>
                                  </p:stCondLst>
                                  <p:childTnLst>
                                    <p:set>
                                      <p:cBhvr>
                                        <p:cTn id="64" dur="1" fill="hold">
                                          <p:stCondLst>
                                            <p:cond delay="0"/>
                                          </p:stCondLst>
                                        </p:cTn>
                                        <p:tgtEl>
                                          <p:spTgt spid="7">
                                            <p:txEl>
                                              <p:pRg st="5" end="5"/>
                                            </p:txEl>
                                          </p:spTgt>
                                        </p:tgtEl>
                                        <p:attrNameLst>
                                          <p:attrName>style.visibility</p:attrName>
                                        </p:attrNameLst>
                                      </p:cBhvr>
                                      <p:to>
                                        <p:strVal val="visible"/>
                                      </p:to>
                                    </p:set>
                                    <p:anim calcmode="lin" valueType="num">
                                      <p:cBhvr additive="base">
                                        <p:cTn id="65" dur="1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66" dur="1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par>
                          <p:cTn id="67" fill="hold">
                            <p:stCondLst>
                              <p:cond delay="22000"/>
                            </p:stCondLst>
                            <p:childTnLst>
                              <p:par>
                                <p:cTn id="68" presetID="2" presetClass="entr" presetSubtype="4" fill="hold" nodeType="afterEffect">
                                  <p:stCondLst>
                                    <p:cond delay="2000"/>
                                  </p:stCondLst>
                                  <p:childTnLst>
                                    <p:set>
                                      <p:cBhvr>
                                        <p:cTn id="69" dur="1" fill="hold">
                                          <p:stCondLst>
                                            <p:cond delay="0"/>
                                          </p:stCondLst>
                                        </p:cTn>
                                        <p:tgtEl>
                                          <p:spTgt spid="5">
                                            <p:txEl>
                                              <p:pRg st="7" end="7"/>
                                            </p:txEl>
                                          </p:spTgt>
                                        </p:tgtEl>
                                        <p:attrNameLst>
                                          <p:attrName>style.visibility</p:attrName>
                                        </p:attrNameLst>
                                      </p:cBhvr>
                                      <p:to>
                                        <p:strVal val="visible"/>
                                      </p:to>
                                    </p:set>
                                    <p:anim calcmode="lin" valueType="num">
                                      <p:cBhvr additive="base">
                                        <p:cTn id="70" dur="1500" fill="hold"/>
                                        <p:tgtEl>
                                          <p:spTgt spid="5">
                                            <p:txEl>
                                              <p:pRg st="7" end="7"/>
                                            </p:txEl>
                                          </p:spTgt>
                                        </p:tgtEl>
                                        <p:attrNameLst>
                                          <p:attrName>ppt_x</p:attrName>
                                        </p:attrNameLst>
                                      </p:cBhvr>
                                      <p:tavLst>
                                        <p:tav tm="0">
                                          <p:val>
                                            <p:strVal val="#ppt_x"/>
                                          </p:val>
                                        </p:tav>
                                        <p:tav tm="100000">
                                          <p:val>
                                            <p:strVal val="#ppt_x"/>
                                          </p:val>
                                        </p:tav>
                                      </p:tavLst>
                                    </p:anim>
                                    <p:anim calcmode="lin" valueType="num">
                                      <p:cBhvr additive="base">
                                        <p:cTn id="71" dur="1500" fill="hold"/>
                                        <p:tgtEl>
                                          <p:spTgt spid="5">
                                            <p:txEl>
                                              <p:pRg st="7" end="7"/>
                                            </p:txEl>
                                          </p:spTgt>
                                        </p:tgtEl>
                                        <p:attrNameLst>
                                          <p:attrName>ppt_y</p:attrName>
                                        </p:attrNameLst>
                                      </p:cBhvr>
                                      <p:tavLst>
                                        <p:tav tm="0">
                                          <p:val>
                                            <p:strVal val="1+#ppt_h/2"/>
                                          </p:val>
                                        </p:tav>
                                        <p:tav tm="100000">
                                          <p:val>
                                            <p:strVal val="#ppt_y"/>
                                          </p:val>
                                        </p:tav>
                                      </p:tavLst>
                                    </p:anim>
                                  </p:childTnLst>
                                </p:cTn>
                              </p:par>
                              <p:par>
                                <p:cTn id="72" presetID="2" presetClass="entr" presetSubtype="4" fill="hold" nodeType="withEffect">
                                  <p:stCondLst>
                                    <p:cond delay="2000"/>
                                  </p:stCondLst>
                                  <p:childTnLst>
                                    <p:set>
                                      <p:cBhvr>
                                        <p:cTn id="73" dur="1" fill="hold">
                                          <p:stCondLst>
                                            <p:cond delay="0"/>
                                          </p:stCondLst>
                                        </p:cTn>
                                        <p:tgtEl>
                                          <p:spTgt spid="7">
                                            <p:txEl>
                                              <p:pRg st="6" end="6"/>
                                            </p:txEl>
                                          </p:spTgt>
                                        </p:tgtEl>
                                        <p:attrNameLst>
                                          <p:attrName>style.visibility</p:attrName>
                                        </p:attrNameLst>
                                      </p:cBhvr>
                                      <p:to>
                                        <p:strVal val="visible"/>
                                      </p:to>
                                    </p:set>
                                    <p:anim calcmode="lin" valueType="num">
                                      <p:cBhvr additive="base">
                                        <p:cTn id="74" dur="1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75" dur="1500" fill="hold"/>
                                        <p:tgtEl>
                                          <p:spTgt spid="7">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5981D7-9764-4A1B-8850-FF515165A033}"/>
              </a:ext>
            </a:extLst>
          </p:cNvPr>
          <p:cNvSpPr>
            <a:spLocks noGrp="1"/>
          </p:cNvSpPr>
          <p:nvPr>
            <p:ph idx="1"/>
          </p:nvPr>
        </p:nvSpPr>
        <p:spPr>
          <a:xfrm>
            <a:off x="0" y="0"/>
            <a:ext cx="12192000" cy="6858000"/>
          </a:xfrm>
          <a:solidFill>
            <a:schemeClr val="tx1"/>
          </a:solidFill>
        </p:spPr>
        <p:txBody>
          <a:bodyPr/>
          <a:lstStyle/>
          <a:p>
            <a:r>
              <a:rPr lang="en-US" dirty="0"/>
              <a:t>36</a:t>
            </a:r>
          </a:p>
        </p:txBody>
      </p:sp>
      <p:pic>
        <p:nvPicPr>
          <p:cNvPr id="6" name="Picture 5">
            <a:extLst>
              <a:ext uri="{FF2B5EF4-FFF2-40B4-BE49-F238E27FC236}">
                <a16:creationId xmlns:a16="http://schemas.microsoft.com/office/drawing/2014/main" id="{B5104A8E-E271-4283-B47D-33793F84D63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3688" y="-203841"/>
            <a:ext cx="2241641" cy="1601172"/>
          </a:xfrm>
          <a:prstGeom prst="rect">
            <a:avLst/>
          </a:prstGeom>
        </p:spPr>
      </p:pic>
      <p:graphicFrame>
        <p:nvGraphicFramePr>
          <p:cNvPr id="7" name="Chart 6">
            <a:extLst>
              <a:ext uri="{FF2B5EF4-FFF2-40B4-BE49-F238E27FC236}">
                <a16:creationId xmlns:a16="http://schemas.microsoft.com/office/drawing/2014/main" id="{411CD6DF-EB2E-4EB7-A765-C0F88759DF37}"/>
              </a:ext>
            </a:extLst>
          </p:cNvPr>
          <p:cNvGraphicFramePr/>
          <p:nvPr>
            <p:extLst>
              <p:ext uri="{D42A27DB-BD31-4B8C-83A1-F6EECF244321}">
                <p14:modId xmlns:p14="http://schemas.microsoft.com/office/powerpoint/2010/main" val="1997960492"/>
              </p:ext>
            </p:extLst>
          </p:nvPr>
        </p:nvGraphicFramePr>
        <p:xfrm>
          <a:off x="777923" y="1601172"/>
          <a:ext cx="5318078" cy="431486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a:extLst>
              <a:ext uri="{FF2B5EF4-FFF2-40B4-BE49-F238E27FC236}">
                <a16:creationId xmlns:a16="http://schemas.microsoft.com/office/drawing/2014/main" id="{8B1295C5-278A-42D4-95F2-F585E1ED8D1D}"/>
              </a:ext>
            </a:extLst>
          </p:cNvPr>
          <p:cNvGraphicFramePr/>
          <p:nvPr>
            <p:extLst>
              <p:ext uri="{D42A27DB-BD31-4B8C-83A1-F6EECF244321}">
                <p14:modId xmlns:p14="http://schemas.microsoft.com/office/powerpoint/2010/main" val="3794848694"/>
              </p:ext>
            </p:extLst>
          </p:nvPr>
        </p:nvGraphicFramePr>
        <p:xfrm>
          <a:off x="7078897" y="2076817"/>
          <a:ext cx="4727481" cy="3588904"/>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Box 9">
            <a:extLst>
              <a:ext uri="{FF2B5EF4-FFF2-40B4-BE49-F238E27FC236}">
                <a16:creationId xmlns:a16="http://schemas.microsoft.com/office/drawing/2014/main" id="{268CF722-F483-4098-A25C-8DE89CB4DA9C}"/>
              </a:ext>
            </a:extLst>
          </p:cNvPr>
          <p:cNvSpPr txBox="1">
            <a:spLocks noChangeArrowheads="1"/>
          </p:cNvSpPr>
          <p:nvPr/>
        </p:nvSpPr>
        <p:spPr bwMode="auto">
          <a:xfrm>
            <a:off x="1799390" y="1120001"/>
            <a:ext cx="3275144" cy="354053"/>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anchor="ctr"/>
          <a:lstStyle>
            <a:defPPr>
              <a:defRPr lang="en-US"/>
            </a:defPPr>
            <a:lvl1pPr algn="ctr" fontAlgn="auto">
              <a:spcBef>
                <a:spcPts val="0"/>
              </a:spcBef>
              <a:spcAft>
                <a:spcPts val="0"/>
              </a:spcAft>
              <a:defRPr sz="2200">
                <a:solidFill>
                  <a:schemeClr val="bg1"/>
                </a:solidFill>
                <a:latin typeface="Cambria" pitchFamily="18" charset="0"/>
                <a:cs typeface="Times New Roman" pitchFamily="18" charset="0"/>
              </a:defRPr>
            </a:lvl1pPr>
          </a:lstStyle>
          <a:p>
            <a:r>
              <a:rPr lang="en-US" sz="2500" b="1" dirty="0">
                <a:latin typeface="FoundryFormSans-Bold" panose="02000800060000020004" pitchFamily="2" charset="0"/>
                <a:cs typeface="+mn-cs"/>
              </a:rPr>
              <a:t>Country</a:t>
            </a:r>
            <a:r>
              <a:rPr lang="en-US" sz="2500" dirty="0">
                <a:latin typeface="FoundryFormSans-Bold" panose="02000800060000020004" pitchFamily="2" charset="0"/>
                <a:ea typeface="FoundryFormSans-Bold" panose="02000800060000020004" pitchFamily="2" charset="0"/>
              </a:rPr>
              <a:t> </a:t>
            </a:r>
            <a:r>
              <a:rPr lang="en-US" sz="2500" b="1" dirty="0">
                <a:latin typeface="FoundryFormSans-Bold" panose="02000800060000020004" pitchFamily="2" charset="0"/>
                <a:cs typeface="+mn-cs"/>
              </a:rPr>
              <a:t>Breakdown</a:t>
            </a:r>
          </a:p>
        </p:txBody>
      </p:sp>
      <p:sp>
        <p:nvSpPr>
          <p:cNvPr id="12" name="TextBox 9">
            <a:extLst>
              <a:ext uri="{FF2B5EF4-FFF2-40B4-BE49-F238E27FC236}">
                <a16:creationId xmlns:a16="http://schemas.microsoft.com/office/drawing/2014/main" id="{A6E4B1B4-2230-4E14-99F4-B38459BBC570}"/>
              </a:ext>
            </a:extLst>
          </p:cNvPr>
          <p:cNvSpPr txBox="1">
            <a:spLocks noChangeArrowheads="1"/>
          </p:cNvSpPr>
          <p:nvPr/>
        </p:nvSpPr>
        <p:spPr bwMode="auto">
          <a:xfrm>
            <a:off x="7706433" y="1141731"/>
            <a:ext cx="2592000" cy="255600"/>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anchor="ctr"/>
          <a:lstStyle>
            <a:defPPr>
              <a:defRPr lang="en-US"/>
            </a:defPPr>
            <a:lvl1pPr algn="ctr" fontAlgn="auto">
              <a:spcBef>
                <a:spcPts val="0"/>
              </a:spcBef>
              <a:spcAft>
                <a:spcPts val="0"/>
              </a:spcAft>
              <a:defRPr sz="2200">
                <a:solidFill>
                  <a:schemeClr val="bg1"/>
                </a:solidFill>
                <a:latin typeface="Cambria" pitchFamily="18" charset="0"/>
                <a:cs typeface="Times New Roman" pitchFamily="18" charset="0"/>
              </a:defRPr>
            </a:lvl1pPr>
          </a:lstStyle>
          <a:p>
            <a:r>
              <a:rPr lang="en-US" sz="2500" b="1" dirty="0">
                <a:latin typeface="FoundryFormSans-Bold" panose="02000800060000020004" pitchFamily="2" charset="0"/>
                <a:cs typeface="+mn-cs"/>
              </a:rPr>
              <a:t>Size Exposure</a:t>
            </a:r>
          </a:p>
        </p:txBody>
      </p:sp>
      <p:sp>
        <p:nvSpPr>
          <p:cNvPr id="10" name="Footer Placeholder 3">
            <a:extLst>
              <a:ext uri="{FF2B5EF4-FFF2-40B4-BE49-F238E27FC236}">
                <a16:creationId xmlns:a16="http://schemas.microsoft.com/office/drawing/2014/main" id="{61BDFDAE-4799-4393-9EC7-A1580B8EEDC6}"/>
              </a:ext>
            </a:extLst>
          </p:cNvPr>
          <p:cNvSpPr>
            <a:spLocks noGrp="1"/>
          </p:cNvSpPr>
          <p:nvPr>
            <p:ph type="ftr" sz="quarter" idx="11"/>
          </p:nvPr>
        </p:nvSpPr>
        <p:spPr>
          <a:xfrm>
            <a:off x="4053617" y="375835"/>
            <a:ext cx="4114800" cy="365125"/>
          </a:xfrm>
        </p:spPr>
        <p:txBody>
          <a:bodyPr/>
          <a:lstStyle/>
          <a:p>
            <a:r>
              <a:rPr lang="en-US" sz="2500" b="1" dirty="0" err="1">
                <a:solidFill>
                  <a:schemeClr val="bg1"/>
                </a:solidFill>
                <a:latin typeface="FoundryFormSans-Bold" panose="02000800060000020004"/>
              </a:rPr>
              <a:t>Indxx</a:t>
            </a:r>
            <a:r>
              <a:rPr lang="en-US" sz="2500" b="1" dirty="0">
                <a:solidFill>
                  <a:schemeClr val="bg1"/>
                </a:solidFill>
                <a:latin typeface="FoundryFormSans-Bold" panose="02000800060000020004"/>
              </a:rPr>
              <a:t> Blockchain Index</a:t>
            </a:r>
          </a:p>
        </p:txBody>
      </p:sp>
    </p:spTree>
    <p:extLst>
      <p:ext uri="{BB962C8B-B14F-4D97-AF65-F5344CB8AC3E}">
        <p14:creationId xmlns:p14="http://schemas.microsoft.com/office/powerpoint/2010/main" val="3216127907"/>
      </p:ext>
    </p:extLst>
  </p:cSld>
  <p:clrMapOvr>
    <a:masterClrMapping/>
  </p:clrMapOvr>
  <mc:AlternateContent xmlns:mc="http://schemas.openxmlformats.org/markup-compatibility/2006" xmlns:p14="http://schemas.microsoft.com/office/powerpoint/2010/main">
    <mc:Choice Requires="p14">
      <p:transition spd="slow" p14:dur="2000" advClick="0" advTm="25000">
        <p14:prism isContent="1"/>
      </p:transition>
    </mc:Choice>
    <mc:Fallback xmlns="">
      <p:transition spd="slow" advClick="0" advTm="2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50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1000"/>
                                        <p:tgtEl>
                                          <p:spTgt spid="12"/>
                                        </p:tgtEl>
                                      </p:cBhvr>
                                    </p:animEffect>
                                    <p:anim calcmode="lin" valueType="num">
                                      <p:cBhvr>
                                        <p:cTn id="19" dur="1000" fill="hold"/>
                                        <p:tgtEl>
                                          <p:spTgt spid="12"/>
                                        </p:tgtEl>
                                        <p:attrNameLst>
                                          <p:attrName>ppt_x</p:attrName>
                                        </p:attrNameLst>
                                      </p:cBhvr>
                                      <p:tavLst>
                                        <p:tav tm="0">
                                          <p:val>
                                            <p:strVal val="#ppt_x"/>
                                          </p:val>
                                        </p:tav>
                                        <p:tav tm="100000">
                                          <p:val>
                                            <p:strVal val="#ppt_x"/>
                                          </p:val>
                                        </p:tav>
                                      </p:tavLst>
                                    </p:anim>
                                    <p:anim calcmode="lin" valueType="num">
                                      <p:cBhvr>
                                        <p:cTn id="20" dur="1000" fill="hold"/>
                                        <p:tgtEl>
                                          <p:spTgt spid="12"/>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50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1000"/>
                                        <p:tgtEl>
                                          <p:spTgt spid="8"/>
                                        </p:tgtEl>
                                      </p:cBhvr>
                                    </p:animEffect>
                                    <p:anim calcmode="lin" valueType="num">
                                      <p:cBhvr>
                                        <p:cTn id="24" dur="1000" fill="hold"/>
                                        <p:tgtEl>
                                          <p:spTgt spid="8"/>
                                        </p:tgtEl>
                                        <p:attrNameLst>
                                          <p:attrName>ppt_x</p:attrName>
                                        </p:attrNameLst>
                                      </p:cBhvr>
                                      <p:tavLst>
                                        <p:tav tm="0">
                                          <p:val>
                                            <p:strVal val="#ppt_x"/>
                                          </p:val>
                                        </p:tav>
                                        <p:tav tm="100000">
                                          <p:val>
                                            <p:strVal val="#ppt_x"/>
                                          </p:val>
                                        </p:tav>
                                      </p:tavLst>
                                    </p:anim>
                                    <p:anim calcmode="lin" valueType="num">
                                      <p:cBhvr>
                                        <p:cTn id="25"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Graphic spid="8" grpId="0">
        <p:bldAsOne/>
      </p:bldGraphic>
      <p:bldP spid="9"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5981D7-9764-4A1B-8850-FF515165A033}"/>
              </a:ext>
            </a:extLst>
          </p:cNvPr>
          <p:cNvSpPr>
            <a:spLocks noGrp="1"/>
          </p:cNvSpPr>
          <p:nvPr>
            <p:ph idx="1"/>
          </p:nvPr>
        </p:nvSpPr>
        <p:spPr>
          <a:xfrm>
            <a:off x="0" y="0"/>
            <a:ext cx="12192000" cy="6858000"/>
          </a:xfrm>
          <a:solidFill>
            <a:schemeClr val="tx1"/>
          </a:solidFill>
        </p:spPr>
        <p:txBody>
          <a:bodyPr/>
          <a:lstStyle/>
          <a:p>
            <a:r>
              <a:rPr lang="en-US" dirty="0"/>
              <a:t>36</a:t>
            </a:r>
          </a:p>
        </p:txBody>
      </p:sp>
      <p:pic>
        <p:nvPicPr>
          <p:cNvPr id="6" name="Picture 5">
            <a:extLst>
              <a:ext uri="{FF2B5EF4-FFF2-40B4-BE49-F238E27FC236}">
                <a16:creationId xmlns:a16="http://schemas.microsoft.com/office/drawing/2014/main" id="{B5104A8E-E271-4283-B47D-33793F84D63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3688" y="-203841"/>
            <a:ext cx="2241641" cy="1601172"/>
          </a:xfrm>
          <a:prstGeom prst="rect">
            <a:avLst/>
          </a:prstGeom>
        </p:spPr>
      </p:pic>
      <p:sp>
        <p:nvSpPr>
          <p:cNvPr id="10" name="TextBox 9">
            <a:extLst>
              <a:ext uri="{FF2B5EF4-FFF2-40B4-BE49-F238E27FC236}">
                <a16:creationId xmlns:a16="http://schemas.microsoft.com/office/drawing/2014/main" id="{142B7422-9D61-427E-8D94-0DAF81AEE73A}"/>
              </a:ext>
            </a:extLst>
          </p:cNvPr>
          <p:cNvSpPr txBox="1">
            <a:spLocks noChangeArrowheads="1"/>
          </p:cNvSpPr>
          <p:nvPr/>
        </p:nvSpPr>
        <p:spPr bwMode="auto">
          <a:xfrm>
            <a:off x="4038600" y="867665"/>
            <a:ext cx="4248000" cy="273600"/>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anchor="ctr"/>
          <a:lstStyle>
            <a:defPPr>
              <a:defRPr lang="en-US"/>
            </a:defPPr>
            <a:lvl1pPr algn="ctr" fontAlgn="auto">
              <a:spcBef>
                <a:spcPts val="0"/>
              </a:spcBef>
              <a:spcAft>
                <a:spcPts val="0"/>
              </a:spcAft>
              <a:defRPr sz="2200">
                <a:solidFill>
                  <a:schemeClr val="bg1"/>
                </a:solidFill>
                <a:latin typeface="Cambria" pitchFamily="18" charset="0"/>
                <a:cs typeface="Times New Roman" pitchFamily="18" charset="0"/>
              </a:defRPr>
            </a:lvl1pPr>
          </a:lstStyle>
          <a:p>
            <a:r>
              <a:rPr lang="en-US" sz="2500" b="1" dirty="0">
                <a:latin typeface="FoundryFormSans-Bold" panose="02000800060000020004" pitchFamily="2" charset="0"/>
                <a:cs typeface="+mn-cs"/>
              </a:rPr>
              <a:t>Performance</a:t>
            </a:r>
            <a:r>
              <a:rPr lang="en-US" dirty="0"/>
              <a:t> </a:t>
            </a:r>
            <a:r>
              <a:rPr lang="en-US" sz="2500" b="1" dirty="0">
                <a:latin typeface="FoundryFormSans-Bold" panose="02000800060000020004" pitchFamily="2" charset="0"/>
                <a:cs typeface="+mn-cs"/>
              </a:rPr>
              <a:t>Chart</a:t>
            </a:r>
          </a:p>
        </p:txBody>
      </p:sp>
      <p:graphicFrame>
        <p:nvGraphicFramePr>
          <p:cNvPr id="7" name="Chart 6">
            <a:extLst>
              <a:ext uri="{FF2B5EF4-FFF2-40B4-BE49-F238E27FC236}">
                <a16:creationId xmlns:a16="http://schemas.microsoft.com/office/drawing/2014/main" id="{77500F15-EF53-42FF-9552-5384AEAFD338}"/>
              </a:ext>
            </a:extLst>
          </p:cNvPr>
          <p:cNvGraphicFramePr>
            <a:graphicFrameLocks/>
          </p:cNvGraphicFramePr>
          <p:nvPr>
            <p:extLst>
              <p:ext uri="{D42A27DB-BD31-4B8C-83A1-F6EECF244321}">
                <p14:modId xmlns:p14="http://schemas.microsoft.com/office/powerpoint/2010/main" val="2253622578"/>
              </p:ext>
            </p:extLst>
          </p:nvPr>
        </p:nvGraphicFramePr>
        <p:xfrm>
          <a:off x="399990" y="1216000"/>
          <a:ext cx="11187172" cy="5038429"/>
        </p:xfrm>
        <a:graphic>
          <a:graphicData uri="http://schemas.openxmlformats.org/drawingml/2006/chart">
            <c:chart xmlns:c="http://schemas.openxmlformats.org/drawingml/2006/chart" xmlns:r="http://schemas.openxmlformats.org/officeDocument/2006/relationships" r:id="rId3"/>
          </a:graphicData>
        </a:graphic>
      </p:graphicFrame>
      <p:sp>
        <p:nvSpPr>
          <p:cNvPr id="8" name="Footer Placeholder 3">
            <a:extLst>
              <a:ext uri="{FF2B5EF4-FFF2-40B4-BE49-F238E27FC236}">
                <a16:creationId xmlns:a16="http://schemas.microsoft.com/office/drawing/2014/main" id="{61BDFDAE-4799-4393-9EC7-A1580B8EEDC6}"/>
              </a:ext>
            </a:extLst>
          </p:cNvPr>
          <p:cNvSpPr>
            <a:spLocks noGrp="1"/>
          </p:cNvSpPr>
          <p:nvPr>
            <p:ph type="ftr" sz="quarter" idx="11"/>
          </p:nvPr>
        </p:nvSpPr>
        <p:spPr>
          <a:xfrm>
            <a:off x="4053617" y="375835"/>
            <a:ext cx="4114800" cy="365125"/>
          </a:xfrm>
        </p:spPr>
        <p:txBody>
          <a:bodyPr/>
          <a:lstStyle/>
          <a:p>
            <a:r>
              <a:rPr lang="en-US" sz="2500" b="1" dirty="0" err="1">
                <a:solidFill>
                  <a:schemeClr val="bg1"/>
                </a:solidFill>
                <a:latin typeface="FoundryFormSans-Bold" panose="02000800060000020004"/>
              </a:rPr>
              <a:t>Indxx</a:t>
            </a:r>
            <a:r>
              <a:rPr lang="en-US" sz="2500" b="1" dirty="0">
                <a:solidFill>
                  <a:schemeClr val="bg1"/>
                </a:solidFill>
                <a:latin typeface="FoundryFormSans-Bold" panose="02000800060000020004"/>
              </a:rPr>
              <a:t> Blockchain Index</a:t>
            </a:r>
          </a:p>
        </p:txBody>
      </p:sp>
    </p:spTree>
    <p:extLst>
      <p:ext uri="{BB962C8B-B14F-4D97-AF65-F5344CB8AC3E}">
        <p14:creationId xmlns:p14="http://schemas.microsoft.com/office/powerpoint/2010/main" val="3241311778"/>
      </p:ext>
    </p:extLst>
  </p:cSld>
  <p:clrMapOvr>
    <a:masterClrMapping/>
  </p:clrMapOvr>
  <mc:AlternateContent xmlns:mc="http://schemas.openxmlformats.org/markup-compatibility/2006" xmlns:p14="http://schemas.microsoft.com/office/powerpoint/2010/main">
    <mc:Choice Requires="p14">
      <p:transition spd="slow" p14:dur="2000" advClick="0" advTm="25000">
        <p:randomBar dir="vert"/>
      </p:transition>
    </mc:Choice>
    <mc:Fallback xmlns="">
      <p:transition spd="slow" advClick="0" advTm="25000">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0000"/>
                                        <p:tgtEl>
                                          <p:spTgt spid="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10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Graphic spid="7"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95981D7-9764-4A1B-8850-FF515165A033}"/>
              </a:ext>
            </a:extLst>
          </p:cNvPr>
          <p:cNvSpPr>
            <a:spLocks noGrp="1"/>
          </p:cNvSpPr>
          <p:nvPr>
            <p:ph idx="1"/>
          </p:nvPr>
        </p:nvSpPr>
        <p:spPr>
          <a:xfrm>
            <a:off x="0" y="0"/>
            <a:ext cx="12192000" cy="6858000"/>
          </a:xfrm>
          <a:solidFill>
            <a:schemeClr val="tx1"/>
          </a:solidFill>
        </p:spPr>
        <p:txBody>
          <a:bodyPr/>
          <a:lstStyle/>
          <a:p>
            <a:r>
              <a:rPr lang="en-US" dirty="0"/>
              <a:t>36</a:t>
            </a:r>
          </a:p>
        </p:txBody>
      </p:sp>
      <p:pic>
        <p:nvPicPr>
          <p:cNvPr id="6" name="Picture 5">
            <a:extLst>
              <a:ext uri="{FF2B5EF4-FFF2-40B4-BE49-F238E27FC236}">
                <a16:creationId xmlns:a16="http://schemas.microsoft.com/office/drawing/2014/main" id="{B5104A8E-E271-4283-B47D-33793F84D63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3688" y="-203841"/>
            <a:ext cx="2241641" cy="1601172"/>
          </a:xfrm>
          <a:prstGeom prst="rect">
            <a:avLst/>
          </a:prstGeom>
        </p:spPr>
      </p:pic>
      <p:sp>
        <p:nvSpPr>
          <p:cNvPr id="7" name="TextBox 9">
            <a:extLst>
              <a:ext uri="{FF2B5EF4-FFF2-40B4-BE49-F238E27FC236}">
                <a16:creationId xmlns:a16="http://schemas.microsoft.com/office/drawing/2014/main" id="{CF52219A-B0D5-4C30-94AE-04AF1311D6A8}"/>
              </a:ext>
            </a:extLst>
          </p:cNvPr>
          <p:cNvSpPr txBox="1">
            <a:spLocks noChangeArrowheads="1"/>
          </p:cNvSpPr>
          <p:nvPr/>
        </p:nvSpPr>
        <p:spPr bwMode="auto">
          <a:xfrm>
            <a:off x="6406869" y="980169"/>
            <a:ext cx="3493062" cy="345959"/>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anchor="ctr"/>
          <a:lstStyle>
            <a:defPPr>
              <a:defRPr lang="en-US"/>
            </a:defPPr>
            <a:lvl1pPr algn="ctr" fontAlgn="auto">
              <a:spcBef>
                <a:spcPts val="0"/>
              </a:spcBef>
              <a:spcAft>
                <a:spcPts val="0"/>
              </a:spcAft>
              <a:defRPr sz="2200">
                <a:solidFill>
                  <a:schemeClr val="bg1"/>
                </a:solidFill>
                <a:latin typeface="Cambria" pitchFamily="18" charset="0"/>
                <a:cs typeface="Times New Roman" pitchFamily="18" charset="0"/>
              </a:defRPr>
            </a:lvl1pPr>
          </a:lstStyle>
          <a:p>
            <a:r>
              <a:rPr lang="en-US" sz="2500" b="1" dirty="0">
                <a:latin typeface="FoundryFormSans-Bold" panose="02000800060000020004" pitchFamily="2" charset="0"/>
                <a:cs typeface="+mn-cs"/>
              </a:rPr>
              <a:t>Calendar Year Returns</a:t>
            </a:r>
          </a:p>
        </p:txBody>
      </p:sp>
      <p:sp>
        <p:nvSpPr>
          <p:cNvPr id="4" name="TextBox 3">
            <a:extLst>
              <a:ext uri="{FF2B5EF4-FFF2-40B4-BE49-F238E27FC236}">
                <a16:creationId xmlns:a16="http://schemas.microsoft.com/office/drawing/2014/main" id="{F6CA45A1-781B-47C6-A707-7985BAABCC01}"/>
              </a:ext>
            </a:extLst>
          </p:cNvPr>
          <p:cNvSpPr txBox="1"/>
          <p:nvPr/>
        </p:nvSpPr>
        <p:spPr>
          <a:xfrm>
            <a:off x="5092419" y="1635305"/>
            <a:ext cx="5600700" cy="1754326"/>
          </a:xfrm>
          <a:prstGeom prst="rect">
            <a:avLst/>
          </a:prstGeom>
          <a:noFill/>
        </p:spPr>
        <p:txBody>
          <a:bodyPr wrap="square" numCol="3" rtlCol="0">
            <a:spAutoFit/>
          </a:bodyPr>
          <a:lstStyle/>
          <a:p>
            <a:endParaRPr lang="en-US" dirty="0">
              <a:solidFill>
                <a:schemeClr val="bg1"/>
              </a:solidFill>
              <a:latin typeface="FoundryFormSans-Medium" panose="02000600050000020004" pitchFamily="2" charset="0"/>
              <a:ea typeface="FoundryFormSans-Medium" panose="02000600050000020004" pitchFamily="2" charset="0"/>
            </a:endParaRPr>
          </a:p>
          <a:p>
            <a:endParaRPr lang="en-US" dirty="0">
              <a:solidFill>
                <a:schemeClr val="bg1"/>
              </a:solidFill>
              <a:latin typeface="FoundryFormSans-Medium" panose="02000600050000020004" pitchFamily="2" charset="0"/>
              <a:ea typeface="FoundryFormSans-Medium" panose="02000600050000020004" pitchFamily="2" charset="0"/>
            </a:endParaRPr>
          </a:p>
          <a:p>
            <a:endParaRPr lang="en-US" dirty="0">
              <a:solidFill>
                <a:schemeClr val="bg1"/>
              </a:solidFill>
              <a:latin typeface="FoundryFormSans-Medium" panose="02000600050000020004" pitchFamily="2" charset="0"/>
              <a:ea typeface="FoundryFormSans-Medium" panose="02000600050000020004" pitchFamily="2" charset="0"/>
            </a:endParaRPr>
          </a:p>
          <a:p>
            <a:pPr algn="ctr"/>
            <a:r>
              <a:rPr lang="en-US" b="1" dirty="0">
                <a:solidFill>
                  <a:schemeClr val="bg1"/>
                </a:solidFill>
                <a:latin typeface="FoundryFormSans-Medium" panose="02000600050000020004" pitchFamily="2" charset="0"/>
                <a:ea typeface="FoundryFormSans-Medium" panose="02000600050000020004" pitchFamily="2" charset="0"/>
              </a:rPr>
              <a:t>2016</a:t>
            </a:r>
          </a:p>
          <a:p>
            <a:pPr algn="ctr"/>
            <a:r>
              <a:rPr lang="en-US" b="1" dirty="0">
                <a:solidFill>
                  <a:schemeClr val="bg1"/>
                </a:solidFill>
                <a:latin typeface="FoundryFormSans-Medium" panose="02000600050000020004" pitchFamily="2" charset="0"/>
                <a:ea typeface="FoundryFormSans-Medium" panose="02000600050000020004" pitchFamily="2" charset="0"/>
              </a:rPr>
              <a:t>2017</a:t>
            </a:r>
          </a:p>
          <a:p>
            <a:pPr algn="ctr"/>
            <a:endParaRPr lang="en-US" dirty="0">
              <a:solidFill>
                <a:schemeClr val="bg1"/>
              </a:solidFill>
              <a:latin typeface="FoundryFormSans-Medium" panose="02000600050000020004" pitchFamily="2" charset="0"/>
              <a:ea typeface="FoundryFormSans-Medium" panose="02000600050000020004" pitchFamily="2" charset="0"/>
            </a:endParaRPr>
          </a:p>
          <a:p>
            <a:pPr algn="ctr"/>
            <a:r>
              <a:rPr lang="en-US" b="1" dirty="0" err="1">
                <a:solidFill>
                  <a:srgbClr val="EE2E24"/>
                </a:solidFill>
                <a:latin typeface="FoundryFormSans-Medium" panose="02000600050000020004" pitchFamily="2" charset="0"/>
                <a:ea typeface="FoundryFormSans-Medium" panose="02000600050000020004" pitchFamily="2" charset="0"/>
              </a:rPr>
              <a:t>Indxx</a:t>
            </a:r>
            <a:r>
              <a:rPr lang="en-US" b="1" dirty="0">
                <a:solidFill>
                  <a:srgbClr val="EE2E24"/>
                </a:solidFill>
                <a:latin typeface="FoundryFormSans-Medium" panose="02000600050000020004" pitchFamily="2" charset="0"/>
                <a:ea typeface="FoundryFormSans-Medium" panose="02000600050000020004" pitchFamily="2" charset="0"/>
              </a:rPr>
              <a:t> Blockchain Index</a:t>
            </a:r>
          </a:p>
          <a:p>
            <a:pPr algn="ctr"/>
            <a:endParaRPr lang="en-US" dirty="0">
              <a:solidFill>
                <a:srgbClr val="EE2E24"/>
              </a:solidFill>
              <a:latin typeface="FoundryFormSans-Medium" panose="02000600050000020004" pitchFamily="2" charset="0"/>
              <a:ea typeface="FoundryFormSans-Medium" panose="02000600050000020004" pitchFamily="2" charset="0"/>
            </a:endParaRPr>
          </a:p>
          <a:p>
            <a:pPr algn="ctr"/>
            <a:r>
              <a:rPr lang="en-US" dirty="0">
                <a:solidFill>
                  <a:srgbClr val="EE2E24"/>
                </a:solidFill>
                <a:latin typeface="FoundryFormSans-Medium" panose="02000600050000020004" pitchFamily="2" charset="0"/>
                <a:ea typeface="FoundryFormSans-Medium" panose="02000600050000020004" pitchFamily="2" charset="0"/>
              </a:rPr>
              <a:t>43.84%</a:t>
            </a:r>
          </a:p>
          <a:p>
            <a:pPr algn="ctr"/>
            <a:r>
              <a:rPr lang="en-US" dirty="0">
                <a:solidFill>
                  <a:srgbClr val="EE2E24"/>
                </a:solidFill>
                <a:latin typeface="FoundryFormSans-Medium" panose="02000600050000020004" pitchFamily="2" charset="0"/>
                <a:ea typeface="FoundryFormSans-Medium" panose="02000600050000020004" pitchFamily="2" charset="0"/>
              </a:rPr>
              <a:t>36.55%</a:t>
            </a:r>
          </a:p>
          <a:p>
            <a:pPr algn="ctr"/>
            <a:endParaRPr lang="en-US" dirty="0">
              <a:solidFill>
                <a:schemeClr val="bg1"/>
              </a:solidFill>
              <a:latin typeface="FoundryFormSans-Medium" panose="02000600050000020004" pitchFamily="2" charset="0"/>
              <a:ea typeface="FoundryFormSans-Medium" panose="02000600050000020004" pitchFamily="2" charset="0"/>
            </a:endParaRPr>
          </a:p>
          <a:p>
            <a:pPr algn="ctr"/>
            <a:r>
              <a:rPr lang="en-US" b="1" dirty="0" err="1">
                <a:solidFill>
                  <a:srgbClr val="656464"/>
                </a:solidFill>
                <a:latin typeface="FoundryFormSans-Medium" panose="02000600050000020004" pitchFamily="2" charset="0"/>
                <a:ea typeface="FoundryFormSans-Medium" panose="02000600050000020004" pitchFamily="2" charset="0"/>
              </a:rPr>
              <a:t>Indxx</a:t>
            </a:r>
            <a:r>
              <a:rPr lang="en-US" b="1" dirty="0">
                <a:solidFill>
                  <a:srgbClr val="656464"/>
                </a:solidFill>
                <a:latin typeface="FoundryFormSans-Medium" panose="02000600050000020004" pitchFamily="2" charset="0"/>
                <a:ea typeface="FoundryFormSans-Medium" panose="02000600050000020004" pitchFamily="2" charset="0"/>
              </a:rPr>
              <a:t> 500 (TR) Index</a:t>
            </a:r>
          </a:p>
          <a:p>
            <a:pPr algn="ctr"/>
            <a:endParaRPr lang="en-US" dirty="0">
              <a:solidFill>
                <a:srgbClr val="656464"/>
              </a:solidFill>
              <a:latin typeface="FoundryFormSans-Medium" panose="02000600050000020004" pitchFamily="2" charset="0"/>
              <a:ea typeface="FoundryFormSans-Medium" panose="02000600050000020004" pitchFamily="2" charset="0"/>
            </a:endParaRPr>
          </a:p>
          <a:p>
            <a:pPr algn="ctr"/>
            <a:r>
              <a:rPr lang="en-US" dirty="0">
                <a:solidFill>
                  <a:srgbClr val="656464"/>
                </a:solidFill>
                <a:latin typeface="FoundryFormSans-Medium" panose="02000600050000020004" pitchFamily="2" charset="0"/>
                <a:ea typeface="FoundryFormSans-Medium" panose="02000600050000020004" pitchFamily="2" charset="0"/>
              </a:rPr>
              <a:t>11.23%</a:t>
            </a:r>
          </a:p>
          <a:p>
            <a:pPr algn="ctr"/>
            <a:r>
              <a:rPr lang="en-US" dirty="0">
                <a:solidFill>
                  <a:srgbClr val="656464"/>
                </a:solidFill>
                <a:latin typeface="FoundryFormSans-Medium" panose="02000600050000020004" pitchFamily="2" charset="0"/>
                <a:ea typeface="FoundryFormSans-Medium" panose="02000600050000020004" pitchFamily="2" charset="0"/>
              </a:rPr>
              <a:t>21.87%</a:t>
            </a:r>
          </a:p>
        </p:txBody>
      </p:sp>
      <p:sp>
        <p:nvSpPr>
          <p:cNvPr id="10" name="TextBox 9">
            <a:extLst>
              <a:ext uri="{FF2B5EF4-FFF2-40B4-BE49-F238E27FC236}">
                <a16:creationId xmlns:a16="http://schemas.microsoft.com/office/drawing/2014/main" id="{BBEAB057-28B7-46DC-A205-1B0BBD9BF0F6}"/>
              </a:ext>
            </a:extLst>
          </p:cNvPr>
          <p:cNvSpPr txBox="1"/>
          <p:nvPr/>
        </p:nvSpPr>
        <p:spPr>
          <a:xfrm>
            <a:off x="5092419" y="4388764"/>
            <a:ext cx="5600700" cy="1754326"/>
          </a:xfrm>
          <a:prstGeom prst="rect">
            <a:avLst/>
          </a:prstGeom>
          <a:noFill/>
        </p:spPr>
        <p:txBody>
          <a:bodyPr wrap="square" numCol="3" rtlCol="0">
            <a:spAutoFit/>
          </a:bodyPr>
          <a:lstStyle/>
          <a:p>
            <a:endParaRPr lang="en-US" dirty="0">
              <a:solidFill>
                <a:schemeClr val="bg1"/>
              </a:solidFill>
              <a:latin typeface="FoundryFormSans-Medium" panose="02000600050000020004" pitchFamily="2" charset="0"/>
              <a:ea typeface="FoundryFormSans-Medium" panose="02000600050000020004" pitchFamily="2" charset="0"/>
            </a:endParaRPr>
          </a:p>
          <a:p>
            <a:endParaRPr lang="en-US" dirty="0">
              <a:solidFill>
                <a:schemeClr val="bg1"/>
              </a:solidFill>
              <a:latin typeface="FoundryFormSans-Medium" panose="02000600050000020004" pitchFamily="2" charset="0"/>
              <a:ea typeface="FoundryFormSans-Medium" panose="02000600050000020004" pitchFamily="2" charset="0"/>
            </a:endParaRPr>
          </a:p>
          <a:p>
            <a:endParaRPr lang="en-US" dirty="0">
              <a:solidFill>
                <a:schemeClr val="bg1"/>
              </a:solidFill>
              <a:latin typeface="FoundryFormSans-Medium" panose="02000600050000020004" pitchFamily="2" charset="0"/>
              <a:ea typeface="FoundryFormSans-Medium" panose="02000600050000020004" pitchFamily="2" charset="0"/>
            </a:endParaRPr>
          </a:p>
          <a:p>
            <a:pPr algn="ctr"/>
            <a:r>
              <a:rPr lang="en-US" b="1" dirty="0">
                <a:solidFill>
                  <a:schemeClr val="bg1"/>
                </a:solidFill>
                <a:latin typeface="FoundryFormSans-Medium" panose="02000600050000020004" pitchFamily="2" charset="0"/>
                <a:ea typeface="FoundryFormSans-Medium" panose="02000600050000020004" pitchFamily="2" charset="0"/>
              </a:rPr>
              <a:t>2016</a:t>
            </a:r>
          </a:p>
          <a:p>
            <a:pPr algn="ctr"/>
            <a:r>
              <a:rPr lang="en-US" b="1" dirty="0">
                <a:solidFill>
                  <a:schemeClr val="bg1"/>
                </a:solidFill>
                <a:latin typeface="FoundryFormSans-Medium" panose="02000600050000020004" pitchFamily="2" charset="0"/>
                <a:ea typeface="FoundryFormSans-Medium" panose="02000600050000020004" pitchFamily="2" charset="0"/>
              </a:rPr>
              <a:t>2017</a:t>
            </a:r>
          </a:p>
          <a:p>
            <a:pPr algn="ctr"/>
            <a:endParaRPr lang="en-US" dirty="0">
              <a:solidFill>
                <a:schemeClr val="bg1"/>
              </a:solidFill>
              <a:latin typeface="FoundryFormSans-Medium" panose="02000600050000020004" pitchFamily="2" charset="0"/>
              <a:ea typeface="FoundryFormSans-Medium" panose="02000600050000020004" pitchFamily="2" charset="0"/>
            </a:endParaRPr>
          </a:p>
          <a:p>
            <a:pPr algn="ctr"/>
            <a:r>
              <a:rPr lang="en-US" b="1" dirty="0" err="1">
                <a:solidFill>
                  <a:srgbClr val="EE2E24"/>
                </a:solidFill>
                <a:latin typeface="FoundryFormSans-Medium" panose="02000600050000020004" pitchFamily="2" charset="0"/>
                <a:ea typeface="FoundryFormSans-Medium" panose="02000600050000020004" pitchFamily="2" charset="0"/>
              </a:rPr>
              <a:t>Indxx</a:t>
            </a:r>
            <a:r>
              <a:rPr lang="en-US" b="1" dirty="0">
                <a:solidFill>
                  <a:srgbClr val="EE2E24"/>
                </a:solidFill>
                <a:latin typeface="FoundryFormSans-Medium" panose="02000600050000020004" pitchFamily="2" charset="0"/>
                <a:ea typeface="FoundryFormSans-Medium" panose="02000600050000020004" pitchFamily="2" charset="0"/>
              </a:rPr>
              <a:t> Blockchain Index</a:t>
            </a:r>
          </a:p>
          <a:p>
            <a:pPr algn="ctr"/>
            <a:endParaRPr lang="en-US" dirty="0">
              <a:solidFill>
                <a:srgbClr val="EE2E24"/>
              </a:solidFill>
              <a:latin typeface="FoundryFormSans-Medium" panose="02000600050000020004" pitchFamily="2" charset="0"/>
              <a:ea typeface="FoundryFormSans-Medium" panose="02000600050000020004" pitchFamily="2" charset="0"/>
            </a:endParaRPr>
          </a:p>
          <a:p>
            <a:pPr algn="ctr"/>
            <a:r>
              <a:rPr lang="en-US" dirty="0">
                <a:solidFill>
                  <a:srgbClr val="EE2E24"/>
                </a:solidFill>
                <a:latin typeface="FoundryFormSans-Medium" panose="02000600050000020004" pitchFamily="2" charset="0"/>
                <a:ea typeface="FoundryFormSans-Medium" panose="02000600050000020004" pitchFamily="2" charset="0"/>
              </a:rPr>
              <a:t>16.90%</a:t>
            </a:r>
          </a:p>
          <a:p>
            <a:pPr algn="ctr"/>
            <a:r>
              <a:rPr lang="en-US" dirty="0">
                <a:solidFill>
                  <a:srgbClr val="EE2E24"/>
                </a:solidFill>
                <a:latin typeface="FoundryFormSans-Medium" panose="02000600050000020004" pitchFamily="2" charset="0"/>
                <a:ea typeface="FoundryFormSans-Medium" panose="02000600050000020004" pitchFamily="2" charset="0"/>
              </a:rPr>
              <a:t>10.49%</a:t>
            </a:r>
          </a:p>
          <a:p>
            <a:pPr algn="ctr"/>
            <a:endParaRPr lang="en-US" dirty="0">
              <a:solidFill>
                <a:schemeClr val="bg1"/>
              </a:solidFill>
              <a:latin typeface="FoundryFormSans-Medium" panose="02000600050000020004" pitchFamily="2" charset="0"/>
              <a:ea typeface="FoundryFormSans-Medium" panose="02000600050000020004" pitchFamily="2" charset="0"/>
            </a:endParaRPr>
          </a:p>
          <a:p>
            <a:pPr algn="ctr"/>
            <a:r>
              <a:rPr lang="en-US" b="1" dirty="0" err="1">
                <a:solidFill>
                  <a:srgbClr val="656464"/>
                </a:solidFill>
                <a:latin typeface="FoundryFormSans-Medium" panose="02000600050000020004" pitchFamily="2" charset="0"/>
                <a:ea typeface="FoundryFormSans-Medium" panose="02000600050000020004" pitchFamily="2" charset="0"/>
              </a:rPr>
              <a:t>Indxx</a:t>
            </a:r>
            <a:r>
              <a:rPr lang="en-US" b="1" dirty="0">
                <a:solidFill>
                  <a:srgbClr val="656464"/>
                </a:solidFill>
                <a:latin typeface="FoundryFormSans-Medium" panose="02000600050000020004" pitchFamily="2" charset="0"/>
                <a:ea typeface="FoundryFormSans-Medium" panose="02000600050000020004" pitchFamily="2" charset="0"/>
              </a:rPr>
              <a:t> 500 (TR) Index</a:t>
            </a:r>
          </a:p>
          <a:p>
            <a:pPr algn="ctr"/>
            <a:endParaRPr lang="en-US" dirty="0">
              <a:solidFill>
                <a:srgbClr val="656464"/>
              </a:solidFill>
              <a:latin typeface="FoundryFormSans-Medium" panose="02000600050000020004" pitchFamily="2" charset="0"/>
              <a:ea typeface="FoundryFormSans-Medium" panose="02000600050000020004" pitchFamily="2" charset="0"/>
            </a:endParaRPr>
          </a:p>
          <a:p>
            <a:pPr algn="ctr"/>
            <a:r>
              <a:rPr lang="en-US" dirty="0">
                <a:solidFill>
                  <a:srgbClr val="656464"/>
                </a:solidFill>
                <a:latin typeface="FoundryFormSans-Medium" panose="02000600050000020004" pitchFamily="2" charset="0"/>
                <a:ea typeface="FoundryFormSans-Medium" panose="02000600050000020004" pitchFamily="2" charset="0"/>
              </a:rPr>
              <a:t>10.49%</a:t>
            </a:r>
          </a:p>
          <a:p>
            <a:pPr algn="ctr"/>
            <a:r>
              <a:rPr lang="en-US" dirty="0">
                <a:solidFill>
                  <a:srgbClr val="656464"/>
                </a:solidFill>
                <a:latin typeface="FoundryFormSans-Medium" panose="02000600050000020004" pitchFamily="2" charset="0"/>
                <a:ea typeface="FoundryFormSans-Medium" panose="02000600050000020004" pitchFamily="2" charset="0"/>
              </a:rPr>
              <a:t>6.65%</a:t>
            </a:r>
          </a:p>
        </p:txBody>
      </p:sp>
      <p:sp>
        <p:nvSpPr>
          <p:cNvPr id="12" name="TextBox 9">
            <a:extLst>
              <a:ext uri="{FF2B5EF4-FFF2-40B4-BE49-F238E27FC236}">
                <a16:creationId xmlns:a16="http://schemas.microsoft.com/office/drawing/2014/main" id="{A0F1226C-A442-4E47-B3FE-77A61EDFD2A8}"/>
              </a:ext>
            </a:extLst>
          </p:cNvPr>
          <p:cNvSpPr txBox="1">
            <a:spLocks noChangeArrowheads="1"/>
          </p:cNvSpPr>
          <p:nvPr/>
        </p:nvSpPr>
        <p:spPr bwMode="auto">
          <a:xfrm>
            <a:off x="6406869" y="3738272"/>
            <a:ext cx="3493062" cy="345959"/>
          </a:xfrm>
          <a:prstGeom prst="rect">
            <a:avLst/>
          </a:prstGeom>
          <a:noFill/>
          <a:ln>
            <a:noFill/>
            <a:headEnd/>
            <a:tailEnd/>
          </a:ln>
        </p:spPr>
        <p:style>
          <a:lnRef idx="1">
            <a:schemeClr val="accent1"/>
          </a:lnRef>
          <a:fillRef idx="2">
            <a:schemeClr val="accent1"/>
          </a:fillRef>
          <a:effectRef idx="1">
            <a:schemeClr val="accent1"/>
          </a:effectRef>
          <a:fontRef idx="minor">
            <a:schemeClr val="dk1"/>
          </a:fontRef>
        </p:style>
        <p:txBody>
          <a:bodyPr anchor="ctr"/>
          <a:lstStyle>
            <a:defPPr>
              <a:defRPr lang="en-US"/>
            </a:defPPr>
            <a:lvl1pPr algn="ctr" fontAlgn="auto">
              <a:spcBef>
                <a:spcPts val="0"/>
              </a:spcBef>
              <a:spcAft>
                <a:spcPts val="0"/>
              </a:spcAft>
              <a:defRPr sz="2200">
                <a:solidFill>
                  <a:schemeClr val="bg1"/>
                </a:solidFill>
                <a:latin typeface="Cambria" pitchFamily="18" charset="0"/>
                <a:cs typeface="Times New Roman" pitchFamily="18" charset="0"/>
              </a:defRPr>
            </a:lvl1pPr>
          </a:lstStyle>
          <a:p>
            <a:r>
              <a:rPr lang="en-US" sz="2500" b="1" dirty="0">
                <a:latin typeface="FoundryFormSans-Bold" panose="02000800060000020004" pitchFamily="2" charset="0"/>
                <a:cs typeface="+mn-cs"/>
              </a:rPr>
              <a:t>Calendar Year Volatility</a:t>
            </a:r>
          </a:p>
        </p:txBody>
      </p:sp>
      <p:pic>
        <p:nvPicPr>
          <p:cNvPr id="14" name="Picture 13">
            <a:extLst>
              <a:ext uri="{FF2B5EF4-FFF2-40B4-BE49-F238E27FC236}">
                <a16:creationId xmlns:a16="http://schemas.microsoft.com/office/drawing/2014/main" id="{839F2F08-9E5A-4141-8EFE-036A1DAA6A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3467" y="1120087"/>
            <a:ext cx="2879759" cy="4965962"/>
          </a:xfrm>
          <a:prstGeom prst="rect">
            <a:avLst/>
          </a:prstGeom>
        </p:spPr>
      </p:pic>
      <p:sp>
        <p:nvSpPr>
          <p:cNvPr id="11" name="Footer Placeholder 3">
            <a:extLst>
              <a:ext uri="{FF2B5EF4-FFF2-40B4-BE49-F238E27FC236}">
                <a16:creationId xmlns:a16="http://schemas.microsoft.com/office/drawing/2014/main" id="{61BDFDAE-4799-4393-9EC7-A1580B8EEDC6}"/>
              </a:ext>
            </a:extLst>
          </p:cNvPr>
          <p:cNvSpPr>
            <a:spLocks noGrp="1"/>
          </p:cNvSpPr>
          <p:nvPr>
            <p:ph type="ftr" sz="quarter" idx="11"/>
          </p:nvPr>
        </p:nvSpPr>
        <p:spPr>
          <a:xfrm>
            <a:off x="4053617" y="375835"/>
            <a:ext cx="4114800" cy="365125"/>
          </a:xfrm>
        </p:spPr>
        <p:txBody>
          <a:bodyPr/>
          <a:lstStyle/>
          <a:p>
            <a:r>
              <a:rPr lang="en-US" sz="2500" b="1" dirty="0" err="1">
                <a:solidFill>
                  <a:schemeClr val="bg1"/>
                </a:solidFill>
                <a:latin typeface="FoundryFormSans-Bold" panose="02000800060000020004"/>
              </a:rPr>
              <a:t>Indxx</a:t>
            </a:r>
            <a:r>
              <a:rPr lang="en-US" sz="2500" b="1" dirty="0">
                <a:solidFill>
                  <a:schemeClr val="bg1"/>
                </a:solidFill>
                <a:latin typeface="FoundryFormSans-Bold" panose="02000800060000020004"/>
              </a:rPr>
              <a:t> Blockchain Index</a:t>
            </a:r>
          </a:p>
        </p:txBody>
      </p:sp>
    </p:spTree>
    <p:extLst>
      <p:ext uri="{BB962C8B-B14F-4D97-AF65-F5344CB8AC3E}">
        <p14:creationId xmlns:p14="http://schemas.microsoft.com/office/powerpoint/2010/main" val="3304887136"/>
      </p:ext>
    </p:extLst>
  </p:cSld>
  <p:clrMapOvr>
    <a:masterClrMapping/>
  </p:clrMapOvr>
  <mc:AlternateContent xmlns:mc="http://schemas.openxmlformats.org/markup-compatibility/2006" xmlns:p14="http://schemas.microsoft.com/office/powerpoint/2010/main">
    <mc:Choice Requires="p14">
      <p:transition spd="slow" p14:dur="2000" advClick="0" advTm="25000">
        <p14:switch dir="r"/>
      </p:transition>
    </mc:Choice>
    <mc:Fallback xmlns="">
      <p:transition spd="slow" advClick="0" advTm="2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42" presetClass="entr" presetSubtype="0" fill="hold" grpId="0" nodeType="afterEffect">
                                  <p:stCondLst>
                                    <p:cond delay="5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par>
                          <p:cTn id="22" fill="hold">
                            <p:stCondLst>
                              <p:cond delay="3500"/>
                            </p:stCondLst>
                            <p:childTnLst>
                              <p:par>
                                <p:cTn id="23" presetID="42" presetClass="entr" presetSubtype="0" fill="hold" grpId="0" nodeType="after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000"/>
                                        <p:tgtEl>
                                          <p:spTgt spid="10"/>
                                        </p:tgtEl>
                                      </p:cBhvr>
                                    </p:animEffect>
                                    <p:anim calcmode="lin" valueType="num">
                                      <p:cBhvr>
                                        <p:cTn id="26" dur="1000" fill="hold"/>
                                        <p:tgtEl>
                                          <p:spTgt spid="10"/>
                                        </p:tgtEl>
                                        <p:attrNameLst>
                                          <p:attrName>ppt_x</p:attrName>
                                        </p:attrNameLst>
                                      </p:cBhvr>
                                      <p:tavLst>
                                        <p:tav tm="0">
                                          <p:val>
                                            <p:strVal val="#ppt_x"/>
                                          </p:val>
                                        </p:tav>
                                        <p:tav tm="100000">
                                          <p:val>
                                            <p:strVal val="#ppt_x"/>
                                          </p:val>
                                        </p:tav>
                                      </p:tavLst>
                                    </p:anim>
                                    <p:anim calcmode="lin" valueType="num">
                                      <p:cBhvr>
                                        <p:cTn id="2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P spid="10" grpId="0"/>
      <p:bldP spid="1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
  <TotalTime>2430</TotalTime>
  <Words>513</Words>
  <Application>Microsoft Office PowerPoint</Application>
  <PresentationFormat>Widescreen</PresentationFormat>
  <Paragraphs>136</Paragraphs>
  <Slides>9</Slides>
  <Notes>1</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Arial</vt:lpstr>
      <vt:lpstr>Calibri</vt:lpstr>
      <vt:lpstr>Calibri Light</vt:lpstr>
      <vt:lpstr>Cambria</vt:lpstr>
      <vt:lpstr>FoundryFormSans</vt:lpstr>
      <vt:lpstr>FoundryFormSans-Bold</vt:lpstr>
      <vt:lpstr>FoundryFormSans-ExtraBold</vt:lpstr>
      <vt:lpstr>FoundryFormSans-Medium</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Peeyushi Raghav</dc:creator>
  <cp:lastModifiedBy>Peeyushi Raghav</cp:lastModifiedBy>
  <cp:revision>148</cp:revision>
  <dcterms:created xsi:type="dcterms:W3CDTF">2018-01-08T06:43:49Z</dcterms:created>
  <dcterms:modified xsi:type="dcterms:W3CDTF">2018-01-25T05:44:00Z</dcterms:modified>
</cp:coreProperties>
</file>

<file path=docProps/thumbnail.jpeg>
</file>